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57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26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103A2F-F345-4756-9D0B-299FBE112BBA}" type="doc">
      <dgm:prSet loTypeId="urn:microsoft.com/office/officeart/2005/8/layout/hierarchy1" loCatId="hierarchy" qsTypeId="urn:microsoft.com/office/officeart/2005/8/quickstyle/simple2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6A8B9FF-4B3D-4BC6-B4EE-601C24F212A9}">
      <dgm:prSet/>
      <dgm:spPr/>
      <dgm:t>
        <a:bodyPr/>
        <a:lstStyle/>
        <a:p>
          <a:r>
            <a:rPr lang="en-US"/>
            <a:t>Starting a business is exciting but requires careful planning.</a:t>
          </a:r>
        </a:p>
      </dgm:t>
    </dgm:pt>
    <dgm:pt modelId="{D20E2B8F-0106-4EB1-A541-85689BD7989A}" type="parTrans" cxnId="{E886F757-DCBA-41D2-BC22-8672B7A6F9B9}">
      <dgm:prSet/>
      <dgm:spPr/>
      <dgm:t>
        <a:bodyPr/>
        <a:lstStyle/>
        <a:p>
          <a:endParaRPr lang="en-US"/>
        </a:p>
      </dgm:t>
    </dgm:pt>
    <dgm:pt modelId="{2A95AE3D-E142-408D-8823-CF1D1D66BE33}" type="sibTrans" cxnId="{E886F757-DCBA-41D2-BC22-8672B7A6F9B9}">
      <dgm:prSet/>
      <dgm:spPr/>
      <dgm:t>
        <a:bodyPr/>
        <a:lstStyle/>
        <a:p>
          <a:endParaRPr lang="en-US"/>
        </a:p>
      </dgm:t>
    </dgm:pt>
    <dgm:pt modelId="{8C2BB62E-327C-4877-AAB7-873556557097}">
      <dgm:prSet/>
      <dgm:spPr/>
      <dgm:t>
        <a:bodyPr/>
        <a:lstStyle/>
        <a:p>
          <a:r>
            <a:rPr lang="en-US"/>
            <a:t>This guide covers the 10 key steps to get started.</a:t>
          </a:r>
        </a:p>
      </dgm:t>
    </dgm:pt>
    <dgm:pt modelId="{F181E68B-4925-4E27-81BD-91B47DAE79A4}" type="parTrans" cxnId="{6A247BC6-5166-4D1B-ABF2-F8B7915F7C2B}">
      <dgm:prSet/>
      <dgm:spPr/>
      <dgm:t>
        <a:bodyPr/>
        <a:lstStyle/>
        <a:p>
          <a:endParaRPr lang="en-US"/>
        </a:p>
      </dgm:t>
    </dgm:pt>
    <dgm:pt modelId="{F8AB78BF-F6C1-45DD-A7CA-F3ACDF943085}" type="sibTrans" cxnId="{6A247BC6-5166-4D1B-ABF2-F8B7915F7C2B}">
      <dgm:prSet/>
      <dgm:spPr/>
      <dgm:t>
        <a:bodyPr/>
        <a:lstStyle/>
        <a:p>
          <a:endParaRPr lang="en-US"/>
        </a:p>
      </dgm:t>
    </dgm:pt>
    <dgm:pt modelId="{1703CD12-74B5-8D4A-89E3-C47CD1C80C2B}" type="pres">
      <dgm:prSet presAssocID="{67103A2F-F345-4756-9D0B-299FBE112BB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EB251F1-3668-6E47-92BF-683ADB0B2D03}" type="pres">
      <dgm:prSet presAssocID="{F6A8B9FF-4B3D-4BC6-B4EE-601C24F212A9}" presName="hierRoot1" presStyleCnt="0"/>
      <dgm:spPr/>
    </dgm:pt>
    <dgm:pt modelId="{CC439EAB-BB38-D545-BAD9-5A3A93E7530A}" type="pres">
      <dgm:prSet presAssocID="{F6A8B9FF-4B3D-4BC6-B4EE-601C24F212A9}" presName="composite" presStyleCnt="0"/>
      <dgm:spPr/>
    </dgm:pt>
    <dgm:pt modelId="{873474ED-EAF8-7D46-82D1-EF7ECB69C0A8}" type="pres">
      <dgm:prSet presAssocID="{F6A8B9FF-4B3D-4BC6-B4EE-601C24F212A9}" presName="background" presStyleLbl="node0" presStyleIdx="0" presStyleCnt="2"/>
      <dgm:spPr/>
    </dgm:pt>
    <dgm:pt modelId="{8EA74EE9-6750-4C41-B81C-7EFAA444993E}" type="pres">
      <dgm:prSet presAssocID="{F6A8B9FF-4B3D-4BC6-B4EE-601C24F212A9}" presName="text" presStyleLbl="fgAcc0" presStyleIdx="0" presStyleCnt="2">
        <dgm:presLayoutVars>
          <dgm:chPref val="3"/>
        </dgm:presLayoutVars>
      </dgm:prSet>
      <dgm:spPr/>
    </dgm:pt>
    <dgm:pt modelId="{CDFD7042-3102-5643-A466-747DD5D2D147}" type="pres">
      <dgm:prSet presAssocID="{F6A8B9FF-4B3D-4BC6-B4EE-601C24F212A9}" presName="hierChild2" presStyleCnt="0"/>
      <dgm:spPr/>
    </dgm:pt>
    <dgm:pt modelId="{A6F194AD-5FB3-A042-8237-179969B82BD3}" type="pres">
      <dgm:prSet presAssocID="{8C2BB62E-327C-4877-AAB7-873556557097}" presName="hierRoot1" presStyleCnt="0"/>
      <dgm:spPr/>
    </dgm:pt>
    <dgm:pt modelId="{E0C9C13B-1951-7745-B546-6D9935DA2AA9}" type="pres">
      <dgm:prSet presAssocID="{8C2BB62E-327C-4877-AAB7-873556557097}" presName="composite" presStyleCnt="0"/>
      <dgm:spPr/>
    </dgm:pt>
    <dgm:pt modelId="{370F1756-4108-F941-A251-9D69CF2C0244}" type="pres">
      <dgm:prSet presAssocID="{8C2BB62E-327C-4877-AAB7-873556557097}" presName="background" presStyleLbl="node0" presStyleIdx="1" presStyleCnt="2"/>
      <dgm:spPr/>
    </dgm:pt>
    <dgm:pt modelId="{5A82F8A1-BEE6-AF45-8111-FBB4E92869D2}" type="pres">
      <dgm:prSet presAssocID="{8C2BB62E-327C-4877-AAB7-873556557097}" presName="text" presStyleLbl="fgAcc0" presStyleIdx="1" presStyleCnt="2">
        <dgm:presLayoutVars>
          <dgm:chPref val="3"/>
        </dgm:presLayoutVars>
      </dgm:prSet>
      <dgm:spPr/>
    </dgm:pt>
    <dgm:pt modelId="{C1ED4BCD-E7E9-DA43-A736-C264096119D3}" type="pres">
      <dgm:prSet presAssocID="{8C2BB62E-327C-4877-AAB7-873556557097}" presName="hierChild2" presStyleCnt="0"/>
      <dgm:spPr/>
    </dgm:pt>
  </dgm:ptLst>
  <dgm:cxnLst>
    <dgm:cxn modelId="{E362B72E-2EEA-AA47-AD63-F9E60C3B48F0}" type="presOf" srcId="{F6A8B9FF-4B3D-4BC6-B4EE-601C24F212A9}" destId="{8EA74EE9-6750-4C41-B81C-7EFAA444993E}" srcOrd="0" destOrd="0" presId="urn:microsoft.com/office/officeart/2005/8/layout/hierarchy1"/>
    <dgm:cxn modelId="{E886F757-DCBA-41D2-BC22-8672B7A6F9B9}" srcId="{67103A2F-F345-4756-9D0B-299FBE112BBA}" destId="{F6A8B9FF-4B3D-4BC6-B4EE-601C24F212A9}" srcOrd="0" destOrd="0" parTransId="{D20E2B8F-0106-4EB1-A541-85689BD7989A}" sibTransId="{2A95AE3D-E142-408D-8823-CF1D1D66BE33}"/>
    <dgm:cxn modelId="{F61E9662-3029-FF44-82A5-49CE8E85138D}" type="presOf" srcId="{8C2BB62E-327C-4877-AAB7-873556557097}" destId="{5A82F8A1-BEE6-AF45-8111-FBB4E92869D2}" srcOrd="0" destOrd="0" presId="urn:microsoft.com/office/officeart/2005/8/layout/hierarchy1"/>
    <dgm:cxn modelId="{6A247BC6-5166-4D1B-ABF2-F8B7915F7C2B}" srcId="{67103A2F-F345-4756-9D0B-299FBE112BBA}" destId="{8C2BB62E-327C-4877-AAB7-873556557097}" srcOrd="1" destOrd="0" parTransId="{F181E68B-4925-4E27-81BD-91B47DAE79A4}" sibTransId="{F8AB78BF-F6C1-45DD-A7CA-F3ACDF943085}"/>
    <dgm:cxn modelId="{4BB5D5D2-C454-984B-AF49-583FFCE897B6}" type="presOf" srcId="{67103A2F-F345-4756-9D0B-299FBE112BBA}" destId="{1703CD12-74B5-8D4A-89E3-C47CD1C80C2B}" srcOrd="0" destOrd="0" presId="urn:microsoft.com/office/officeart/2005/8/layout/hierarchy1"/>
    <dgm:cxn modelId="{D3BA85C9-7981-6A44-A003-7215A85958E9}" type="presParOf" srcId="{1703CD12-74B5-8D4A-89E3-C47CD1C80C2B}" destId="{3EB251F1-3668-6E47-92BF-683ADB0B2D03}" srcOrd="0" destOrd="0" presId="urn:microsoft.com/office/officeart/2005/8/layout/hierarchy1"/>
    <dgm:cxn modelId="{8CD16175-00C2-0346-BCF5-FD467BD71C15}" type="presParOf" srcId="{3EB251F1-3668-6E47-92BF-683ADB0B2D03}" destId="{CC439EAB-BB38-D545-BAD9-5A3A93E7530A}" srcOrd="0" destOrd="0" presId="urn:microsoft.com/office/officeart/2005/8/layout/hierarchy1"/>
    <dgm:cxn modelId="{BF7671A4-398F-B748-B1FA-3A42F42BD927}" type="presParOf" srcId="{CC439EAB-BB38-D545-BAD9-5A3A93E7530A}" destId="{873474ED-EAF8-7D46-82D1-EF7ECB69C0A8}" srcOrd="0" destOrd="0" presId="urn:microsoft.com/office/officeart/2005/8/layout/hierarchy1"/>
    <dgm:cxn modelId="{C87D2CF0-659D-3C4E-889D-E596BFC50CD4}" type="presParOf" srcId="{CC439EAB-BB38-D545-BAD9-5A3A93E7530A}" destId="{8EA74EE9-6750-4C41-B81C-7EFAA444993E}" srcOrd="1" destOrd="0" presId="urn:microsoft.com/office/officeart/2005/8/layout/hierarchy1"/>
    <dgm:cxn modelId="{855EBB04-CD76-C446-96C3-ADEA1FE61D7A}" type="presParOf" srcId="{3EB251F1-3668-6E47-92BF-683ADB0B2D03}" destId="{CDFD7042-3102-5643-A466-747DD5D2D147}" srcOrd="1" destOrd="0" presId="urn:microsoft.com/office/officeart/2005/8/layout/hierarchy1"/>
    <dgm:cxn modelId="{0DD4949F-C436-8E46-884C-7C13B878C569}" type="presParOf" srcId="{1703CD12-74B5-8D4A-89E3-C47CD1C80C2B}" destId="{A6F194AD-5FB3-A042-8237-179969B82BD3}" srcOrd="1" destOrd="0" presId="urn:microsoft.com/office/officeart/2005/8/layout/hierarchy1"/>
    <dgm:cxn modelId="{2288B81D-048E-8A43-8B5F-80186D029ED0}" type="presParOf" srcId="{A6F194AD-5FB3-A042-8237-179969B82BD3}" destId="{E0C9C13B-1951-7745-B546-6D9935DA2AA9}" srcOrd="0" destOrd="0" presId="urn:microsoft.com/office/officeart/2005/8/layout/hierarchy1"/>
    <dgm:cxn modelId="{BB1F0AA6-6213-D647-9977-F59DD4AD56C1}" type="presParOf" srcId="{E0C9C13B-1951-7745-B546-6D9935DA2AA9}" destId="{370F1756-4108-F941-A251-9D69CF2C0244}" srcOrd="0" destOrd="0" presId="urn:microsoft.com/office/officeart/2005/8/layout/hierarchy1"/>
    <dgm:cxn modelId="{E3F2C3ED-6934-4147-84FB-9D2D9BC21AC1}" type="presParOf" srcId="{E0C9C13B-1951-7745-B546-6D9935DA2AA9}" destId="{5A82F8A1-BEE6-AF45-8111-FBB4E92869D2}" srcOrd="1" destOrd="0" presId="urn:microsoft.com/office/officeart/2005/8/layout/hierarchy1"/>
    <dgm:cxn modelId="{4FA99CAF-7462-BC4C-9C37-34A70652D979}" type="presParOf" srcId="{A6F194AD-5FB3-A042-8237-179969B82BD3}" destId="{C1ED4BCD-E7E9-DA43-A736-C264096119D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1BC996-6C53-4C94-A2D2-15A7ACC7546B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B2BD2FC6-E0E1-468D-A0B9-F020E7647382}">
      <dgm:prSet/>
      <dgm:spPr/>
      <dgm:t>
        <a:bodyPr/>
        <a:lstStyle/>
        <a:p>
          <a:pPr>
            <a:defRPr cap="all"/>
          </a:pPr>
          <a:r>
            <a:rPr lang="en-US"/>
            <a:t>• Options: Sole Proprietorship, LLC, Corporation.</a:t>
          </a:r>
        </a:p>
      </dgm:t>
    </dgm:pt>
    <dgm:pt modelId="{E3F3DA4D-13DD-458F-ACD0-AD220607C04D}" type="parTrans" cxnId="{1E13FDE4-8411-48BE-BA88-0FF1C7C19172}">
      <dgm:prSet/>
      <dgm:spPr/>
      <dgm:t>
        <a:bodyPr/>
        <a:lstStyle/>
        <a:p>
          <a:endParaRPr lang="en-US"/>
        </a:p>
      </dgm:t>
    </dgm:pt>
    <dgm:pt modelId="{BC32F7B4-5940-41C7-90DB-680AFA8A71A6}" type="sibTrans" cxnId="{1E13FDE4-8411-48BE-BA88-0FF1C7C19172}">
      <dgm:prSet/>
      <dgm:spPr/>
      <dgm:t>
        <a:bodyPr/>
        <a:lstStyle/>
        <a:p>
          <a:endParaRPr lang="en-US"/>
        </a:p>
      </dgm:t>
    </dgm:pt>
    <dgm:pt modelId="{9A05BE21-44A2-4A28-BA83-9CC7CAC3DB1D}">
      <dgm:prSet/>
      <dgm:spPr/>
      <dgm:t>
        <a:bodyPr/>
        <a:lstStyle/>
        <a:p>
          <a:pPr>
            <a:defRPr cap="all"/>
          </a:pPr>
          <a:r>
            <a:rPr lang="en-US"/>
            <a:t>• Pick the structure that aligns with your goals.</a:t>
          </a:r>
        </a:p>
      </dgm:t>
    </dgm:pt>
    <dgm:pt modelId="{DD4272B4-AF23-4B33-8A6A-546028AE056E}" type="parTrans" cxnId="{42B4CC6D-D019-4391-BD20-94564BF0AFB0}">
      <dgm:prSet/>
      <dgm:spPr/>
      <dgm:t>
        <a:bodyPr/>
        <a:lstStyle/>
        <a:p>
          <a:endParaRPr lang="en-US"/>
        </a:p>
      </dgm:t>
    </dgm:pt>
    <dgm:pt modelId="{4F9BD262-3A10-4053-A40E-C8F18577B7B6}" type="sibTrans" cxnId="{42B4CC6D-D019-4391-BD20-94564BF0AFB0}">
      <dgm:prSet/>
      <dgm:spPr/>
      <dgm:t>
        <a:bodyPr/>
        <a:lstStyle/>
        <a:p>
          <a:endParaRPr lang="en-US"/>
        </a:p>
      </dgm:t>
    </dgm:pt>
    <dgm:pt modelId="{31B1ED7F-F391-4975-BAD4-7F0FE2958D8B}" type="pres">
      <dgm:prSet presAssocID="{421BC996-6C53-4C94-A2D2-15A7ACC7546B}" presName="root" presStyleCnt="0">
        <dgm:presLayoutVars>
          <dgm:dir/>
          <dgm:resizeHandles val="exact"/>
        </dgm:presLayoutVars>
      </dgm:prSet>
      <dgm:spPr/>
    </dgm:pt>
    <dgm:pt modelId="{B801C68D-0E07-4A17-95F6-EAF773A10A62}" type="pres">
      <dgm:prSet presAssocID="{B2BD2FC6-E0E1-468D-A0B9-F020E7647382}" presName="compNode" presStyleCnt="0"/>
      <dgm:spPr/>
    </dgm:pt>
    <dgm:pt modelId="{C2847D47-94BB-4C99-9AED-D3F3919A47BC}" type="pres">
      <dgm:prSet presAssocID="{B2BD2FC6-E0E1-468D-A0B9-F020E7647382}" presName="iconBgRect" presStyleLbl="bgShp" presStyleIdx="0" presStyleCnt="2"/>
      <dgm:spPr/>
    </dgm:pt>
    <dgm:pt modelId="{CA663580-D3DC-413A-AA97-D3503FAB214D}" type="pres">
      <dgm:prSet presAssocID="{B2BD2FC6-E0E1-468D-A0B9-F020E7647382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ycle with People"/>
        </a:ext>
      </dgm:extLst>
    </dgm:pt>
    <dgm:pt modelId="{4B2A0996-C95E-4006-A026-7A4B74D7B42D}" type="pres">
      <dgm:prSet presAssocID="{B2BD2FC6-E0E1-468D-A0B9-F020E7647382}" presName="spaceRect" presStyleCnt="0"/>
      <dgm:spPr/>
    </dgm:pt>
    <dgm:pt modelId="{AEC54174-6B78-41BC-8083-16275B234AA0}" type="pres">
      <dgm:prSet presAssocID="{B2BD2FC6-E0E1-468D-A0B9-F020E7647382}" presName="textRect" presStyleLbl="revTx" presStyleIdx="0" presStyleCnt="2">
        <dgm:presLayoutVars>
          <dgm:chMax val="1"/>
          <dgm:chPref val="1"/>
        </dgm:presLayoutVars>
      </dgm:prSet>
      <dgm:spPr/>
    </dgm:pt>
    <dgm:pt modelId="{713632D9-AD49-4087-98EE-80087C062444}" type="pres">
      <dgm:prSet presAssocID="{BC32F7B4-5940-41C7-90DB-680AFA8A71A6}" presName="sibTrans" presStyleCnt="0"/>
      <dgm:spPr/>
    </dgm:pt>
    <dgm:pt modelId="{9CCC52F4-15E2-420B-916A-18B8DECFF011}" type="pres">
      <dgm:prSet presAssocID="{9A05BE21-44A2-4A28-BA83-9CC7CAC3DB1D}" presName="compNode" presStyleCnt="0"/>
      <dgm:spPr/>
    </dgm:pt>
    <dgm:pt modelId="{AE68E74F-69E0-4215-8748-0BDBFEFC79DB}" type="pres">
      <dgm:prSet presAssocID="{9A05BE21-44A2-4A28-BA83-9CC7CAC3DB1D}" presName="iconBgRect" presStyleLbl="bgShp" presStyleIdx="1" presStyleCnt="2"/>
      <dgm:spPr/>
    </dgm:pt>
    <dgm:pt modelId="{E515024F-930B-4B4C-BD9C-B0FC05F6D7B3}" type="pres">
      <dgm:prSet presAssocID="{9A05BE21-44A2-4A28-BA83-9CC7CAC3DB1D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orkflow"/>
        </a:ext>
      </dgm:extLst>
    </dgm:pt>
    <dgm:pt modelId="{F6BBD7A9-E40F-4400-961C-C5FC38F55543}" type="pres">
      <dgm:prSet presAssocID="{9A05BE21-44A2-4A28-BA83-9CC7CAC3DB1D}" presName="spaceRect" presStyleCnt="0"/>
      <dgm:spPr/>
    </dgm:pt>
    <dgm:pt modelId="{1E02918C-2CBA-497D-8E3B-91AD7665CEC9}" type="pres">
      <dgm:prSet presAssocID="{9A05BE21-44A2-4A28-BA83-9CC7CAC3DB1D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1A942D3D-BF99-4600-A7D4-9C312E9E7D45}" type="presOf" srcId="{9A05BE21-44A2-4A28-BA83-9CC7CAC3DB1D}" destId="{1E02918C-2CBA-497D-8E3B-91AD7665CEC9}" srcOrd="0" destOrd="0" presId="urn:microsoft.com/office/officeart/2018/5/layout/IconCircleLabelList"/>
    <dgm:cxn modelId="{1C143445-B806-4AB7-9392-A5F9C14B4097}" type="presOf" srcId="{B2BD2FC6-E0E1-468D-A0B9-F020E7647382}" destId="{AEC54174-6B78-41BC-8083-16275B234AA0}" srcOrd="0" destOrd="0" presId="urn:microsoft.com/office/officeart/2018/5/layout/IconCircleLabelList"/>
    <dgm:cxn modelId="{34F5C15A-41F9-41DA-8CD9-E93BBED4A8FD}" type="presOf" srcId="{421BC996-6C53-4C94-A2D2-15A7ACC7546B}" destId="{31B1ED7F-F391-4975-BAD4-7F0FE2958D8B}" srcOrd="0" destOrd="0" presId="urn:microsoft.com/office/officeart/2018/5/layout/IconCircleLabelList"/>
    <dgm:cxn modelId="{42B4CC6D-D019-4391-BD20-94564BF0AFB0}" srcId="{421BC996-6C53-4C94-A2D2-15A7ACC7546B}" destId="{9A05BE21-44A2-4A28-BA83-9CC7CAC3DB1D}" srcOrd="1" destOrd="0" parTransId="{DD4272B4-AF23-4B33-8A6A-546028AE056E}" sibTransId="{4F9BD262-3A10-4053-A40E-C8F18577B7B6}"/>
    <dgm:cxn modelId="{1E13FDE4-8411-48BE-BA88-0FF1C7C19172}" srcId="{421BC996-6C53-4C94-A2D2-15A7ACC7546B}" destId="{B2BD2FC6-E0E1-468D-A0B9-F020E7647382}" srcOrd="0" destOrd="0" parTransId="{E3F3DA4D-13DD-458F-ACD0-AD220607C04D}" sibTransId="{BC32F7B4-5940-41C7-90DB-680AFA8A71A6}"/>
    <dgm:cxn modelId="{7C5187B6-047A-48FA-9B55-5D36841F349E}" type="presParOf" srcId="{31B1ED7F-F391-4975-BAD4-7F0FE2958D8B}" destId="{B801C68D-0E07-4A17-95F6-EAF773A10A62}" srcOrd="0" destOrd="0" presId="urn:microsoft.com/office/officeart/2018/5/layout/IconCircleLabelList"/>
    <dgm:cxn modelId="{BDC4969B-0248-4446-BC5C-F295544CC30B}" type="presParOf" srcId="{B801C68D-0E07-4A17-95F6-EAF773A10A62}" destId="{C2847D47-94BB-4C99-9AED-D3F3919A47BC}" srcOrd="0" destOrd="0" presId="urn:microsoft.com/office/officeart/2018/5/layout/IconCircleLabelList"/>
    <dgm:cxn modelId="{593E0820-3B9A-460F-AC24-224B1128B454}" type="presParOf" srcId="{B801C68D-0E07-4A17-95F6-EAF773A10A62}" destId="{CA663580-D3DC-413A-AA97-D3503FAB214D}" srcOrd="1" destOrd="0" presId="urn:microsoft.com/office/officeart/2018/5/layout/IconCircleLabelList"/>
    <dgm:cxn modelId="{E9A06096-1CC9-4861-AEB6-3AC56B7AD6AA}" type="presParOf" srcId="{B801C68D-0E07-4A17-95F6-EAF773A10A62}" destId="{4B2A0996-C95E-4006-A026-7A4B74D7B42D}" srcOrd="2" destOrd="0" presId="urn:microsoft.com/office/officeart/2018/5/layout/IconCircleLabelList"/>
    <dgm:cxn modelId="{2AFB6625-5DFE-4BE9-A18A-915F0A0B7CDA}" type="presParOf" srcId="{B801C68D-0E07-4A17-95F6-EAF773A10A62}" destId="{AEC54174-6B78-41BC-8083-16275B234AA0}" srcOrd="3" destOrd="0" presId="urn:microsoft.com/office/officeart/2018/5/layout/IconCircleLabelList"/>
    <dgm:cxn modelId="{CC79E5C6-1367-4C37-B8CF-5F25F352C85D}" type="presParOf" srcId="{31B1ED7F-F391-4975-BAD4-7F0FE2958D8B}" destId="{713632D9-AD49-4087-98EE-80087C062444}" srcOrd="1" destOrd="0" presId="urn:microsoft.com/office/officeart/2018/5/layout/IconCircleLabelList"/>
    <dgm:cxn modelId="{1F281198-4490-45C3-8D30-51B6C0446EA5}" type="presParOf" srcId="{31B1ED7F-F391-4975-BAD4-7F0FE2958D8B}" destId="{9CCC52F4-15E2-420B-916A-18B8DECFF011}" srcOrd="2" destOrd="0" presId="urn:microsoft.com/office/officeart/2018/5/layout/IconCircleLabelList"/>
    <dgm:cxn modelId="{DB843818-3DD6-4A8A-9A57-9004DAA716B9}" type="presParOf" srcId="{9CCC52F4-15E2-420B-916A-18B8DECFF011}" destId="{AE68E74F-69E0-4215-8748-0BDBFEFC79DB}" srcOrd="0" destOrd="0" presId="urn:microsoft.com/office/officeart/2018/5/layout/IconCircleLabelList"/>
    <dgm:cxn modelId="{754AB5CE-7323-4360-8973-F4030F5031B3}" type="presParOf" srcId="{9CCC52F4-15E2-420B-916A-18B8DECFF011}" destId="{E515024F-930B-4B4C-BD9C-B0FC05F6D7B3}" srcOrd="1" destOrd="0" presId="urn:microsoft.com/office/officeart/2018/5/layout/IconCircleLabelList"/>
    <dgm:cxn modelId="{B9133A27-4CE3-4D04-BA54-B2C9A0E5055B}" type="presParOf" srcId="{9CCC52F4-15E2-420B-916A-18B8DECFF011}" destId="{F6BBD7A9-E40F-4400-961C-C5FC38F55543}" srcOrd="2" destOrd="0" presId="urn:microsoft.com/office/officeart/2018/5/layout/IconCircleLabelList"/>
    <dgm:cxn modelId="{284382D0-77DD-4B62-92AD-A6384E3B9D65}" type="presParOf" srcId="{9CCC52F4-15E2-420B-916A-18B8DECFF011}" destId="{1E02918C-2CBA-497D-8E3B-91AD7665CEC9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3474ED-EAF8-7D46-82D1-EF7ECB69C0A8}">
      <dsp:nvSpPr>
        <dsp:cNvPr id="0" name=""/>
        <dsp:cNvSpPr/>
      </dsp:nvSpPr>
      <dsp:spPr>
        <a:xfrm>
          <a:off x="728" y="736464"/>
          <a:ext cx="2557409" cy="16239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EA74EE9-6750-4C41-B81C-7EFAA444993E}">
      <dsp:nvSpPr>
        <dsp:cNvPr id="0" name=""/>
        <dsp:cNvSpPr/>
      </dsp:nvSpPr>
      <dsp:spPr>
        <a:xfrm>
          <a:off x="284885" y="1006413"/>
          <a:ext cx="2557409" cy="16239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Starting a business is exciting but requires careful planning.</a:t>
          </a:r>
        </a:p>
      </dsp:txBody>
      <dsp:txXfrm>
        <a:off x="332449" y="1053977"/>
        <a:ext cx="2462281" cy="1528827"/>
      </dsp:txXfrm>
    </dsp:sp>
    <dsp:sp modelId="{370F1756-4108-F941-A251-9D69CF2C0244}">
      <dsp:nvSpPr>
        <dsp:cNvPr id="0" name=""/>
        <dsp:cNvSpPr/>
      </dsp:nvSpPr>
      <dsp:spPr>
        <a:xfrm>
          <a:off x="3126451" y="736464"/>
          <a:ext cx="2557409" cy="16239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A82F8A1-BEE6-AF45-8111-FBB4E92869D2}">
      <dsp:nvSpPr>
        <dsp:cNvPr id="0" name=""/>
        <dsp:cNvSpPr/>
      </dsp:nvSpPr>
      <dsp:spPr>
        <a:xfrm>
          <a:off x="3410608" y="1006413"/>
          <a:ext cx="2557409" cy="16239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This guide covers the 10 key steps to get started.</a:t>
          </a:r>
        </a:p>
      </dsp:txBody>
      <dsp:txXfrm>
        <a:off x="3458172" y="1053977"/>
        <a:ext cx="2462281" cy="15288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847D47-94BB-4C99-9AED-D3F3919A47BC}">
      <dsp:nvSpPr>
        <dsp:cNvPr id="0" name=""/>
        <dsp:cNvSpPr/>
      </dsp:nvSpPr>
      <dsp:spPr>
        <a:xfrm>
          <a:off x="1282510" y="10502"/>
          <a:ext cx="1406812" cy="140681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663580-D3DC-413A-AA97-D3503FAB214D}">
      <dsp:nvSpPr>
        <dsp:cNvPr id="0" name=""/>
        <dsp:cNvSpPr/>
      </dsp:nvSpPr>
      <dsp:spPr>
        <a:xfrm>
          <a:off x="1582322" y="310315"/>
          <a:ext cx="807187" cy="807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C54174-6B78-41BC-8083-16275B234AA0}">
      <dsp:nvSpPr>
        <dsp:cNvPr id="0" name=""/>
        <dsp:cNvSpPr/>
      </dsp:nvSpPr>
      <dsp:spPr>
        <a:xfrm>
          <a:off x="832791" y="1855502"/>
          <a:ext cx="23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• Options: Sole Proprietorship, LLC, Corporation.</a:t>
          </a:r>
        </a:p>
      </dsp:txBody>
      <dsp:txXfrm>
        <a:off x="832791" y="1855502"/>
        <a:ext cx="2306250" cy="720000"/>
      </dsp:txXfrm>
    </dsp:sp>
    <dsp:sp modelId="{AE68E74F-69E0-4215-8748-0BDBFEFC79DB}">
      <dsp:nvSpPr>
        <dsp:cNvPr id="0" name=""/>
        <dsp:cNvSpPr/>
      </dsp:nvSpPr>
      <dsp:spPr>
        <a:xfrm>
          <a:off x="1282510" y="3152065"/>
          <a:ext cx="1406812" cy="140681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15024F-930B-4B4C-BD9C-B0FC05F6D7B3}">
      <dsp:nvSpPr>
        <dsp:cNvPr id="0" name=""/>
        <dsp:cNvSpPr/>
      </dsp:nvSpPr>
      <dsp:spPr>
        <a:xfrm>
          <a:off x="1582322" y="3451877"/>
          <a:ext cx="807187" cy="807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02918C-2CBA-497D-8E3B-91AD7665CEC9}">
      <dsp:nvSpPr>
        <dsp:cNvPr id="0" name=""/>
        <dsp:cNvSpPr/>
      </dsp:nvSpPr>
      <dsp:spPr>
        <a:xfrm>
          <a:off x="832791" y="4997065"/>
          <a:ext cx="23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• Pick the structure that aligns with your goals.</a:t>
          </a:r>
        </a:p>
      </dsp:txBody>
      <dsp:txXfrm>
        <a:off x="832791" y="4997065"/>
        <a:ext cx="23062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07534" y="0"/>
            <a:ext cx="5898825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6906359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8856" y="3428999"/>
            <a:ext cx="4138550" cy="2268559"/>
          </a:xfrm>
        </p:spPr>
        <p:txBody>
          <a:bodyPr anchor="t">
            <a:normAutofit/>
          </a:bodyPr>
          <a:lstStyle>
            <a:lvl1pPr algn="r"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1292" y="2268787"/>
            <a:ext cx="3966114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60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641440" y="3262168"/>
            <a:ext cx="3117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2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733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TextBox 16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8857" y="808057"/>
            <a:ext cx="5885350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20792" y="2049878"/>
            <a:ext cx="5723414" cy="400006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861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TextBox 22"/>
          <p:cNvSpPr txBox="1"/>
          <p:nvPr/>
        </p:nvSpPr>
        <p:spPr>
          <a:xfrm rot="5400000">
            <a:off x="7688343" y="480678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9317" y="805818"/>
            <a:ext cx="99488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64598" y="970410"/>
            <a:ext cx="4715441" cy="50795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037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064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7405" y="3199028"/>
            <a:ext cx="5967420" cy="1372971"/>
          </a:xfrm>
        </p:spPr>
        <p:txBody>
          <a:bodyPr anchor="t">
            <a:normAutofit/>
          </a:bodyPr>
          <a:lstStyle>
            <a:lvl1pPr algn="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21131" y="2272143"/>
            <a:ext cx="5803294" cy="926885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644924" y="3023993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99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1426" y="805818"/>
            <a:ext cx="5882780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65406" y="2056800"/>
            <a:ext cx="2855547" cy="39931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4679" y="2056800"/>
            <a:ext cx="2859527" cy="39931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TextBox 18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174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TextBox 23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3589" y="805818"/>
            <a:ext cx="5880617" cy="10770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3589" y="2054563"/>
            <a:ext cx="2857364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0" cap="none" baseline="0">
                <a:solidFill>
                  <a:schemeClr val="accent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62510" y="2851330"/>
            <a:ext cx="2858443" cy="31986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679" y="2054563"/>
            <a:ext cx="285952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0" cap="none" baseline="0">
                <a:solidFill>
                  <a:schemeClr val="accent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84680" y="2851330"/>
            <a:ext cx="2859526" cy="31986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099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TextBox 15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583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348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TextBox 21"/>
          <p:cNvSpPr txBox="1"/>
          <p:nvPr/>
        </p:nvSpPr>
        <p:spPr>
          <a:xfrm>
            <a:off x="1179466" y="1127642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83" y="1296618"/>
            <a:ext cx="2120703" cy="1889075"/>
          </a:xfr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8538" y="805818"/>
            <a:ext cx="3755668" cy="52441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5982" y="3186155"/>
            <a:ext cx="2120703" cy="2386397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135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TextBox 12"/>
          <p:cNvSpPr txBox="1"/>
          <p:nvPr/>
        </p:nvSpPr>
        <p:spPr>
          <a:xfrm>
            <a:off x="1179466" y="1127642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82987" y="3229"/>
            <a:ext cx="3727769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6671" y="1296618"/>
            <a:ext cx="2603212" cy="188630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5984" y="3182928"/>
            <a:ext cx="2603794" cy="2386394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674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060" y="2912532"/>
            <a:ext cx="7772939" cy="39454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98"/>
          <a:stretch/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61317" y="808057"/>
            <a:ext cx="587801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26236" y="2049878"/>
            <a:ext cx="5713092" cy="4000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28294" y="5272451"/>
            <a:ext cx="2662729" cy="179188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BCAD085-E8A6-8845-BD4E-CB4CCA059FC4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58177" y="3658900"/>
            <a:ext cx="5885352" cy="183663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2136" y="164594"/>
            <a:ext cx="638312" cy="322850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751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28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58366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96504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44166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82304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629966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64ED39C-5C58-4353-B1A6-982FB540E4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845" y="2105202"/>
            <a:ext cx="7020154" cy="47527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4F3EDC4-B948-4D45-A39B-271F1A1A16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4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F9EEB06-EB25-4896-9640-DF9F862CD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2313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0ADD3B2-C8EF-4E30-94FE-46CE8565A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531" y="0"/>
            <a:ext cx="3428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BF3D5E5-3E9D-4FB7-BFCB-9E7C87D7F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49" y="0"/>
            <a:ext cx="595076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2C8E67F-FDFF-42D4-8425-CD3C7AAAE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06410" y="0"/>
            <a:ext cx="20574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5006CC4-CE98-4F49-9977-F4E280E863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43461" y="3262852"/>
            <a:ext cx="311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7C94C77C-49C8-4E5F-83FA-03D4AE34B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2400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9653C97-FBAC-4088-ADD4-406E731653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845" y="2105202"/>
            <a:ext cx="7020154" cy="475279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71C2679-7769-447D-92F1-A3706736F3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400" cy="685800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BCC0F4CE-8122-4F68-BD5B-AF4DABD1C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2313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54FDE41-4137-4DE7-9EAE-E640A9C273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61092" y="0"/>
            <a:ext cx="347979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reaching for a paper on a table full of paper and sticky notes">
            <a:extLst>
              <a:ext uri="{FF2B5EF4-FFF2-40B4-BE49-F238E27FC236}">
                <a16:creationId xmlns:a16="http://schemas.microsoft.com/office/drawing/2014/main" id="{DB383892-4FA1-B79B-C17C-F9A49100ACB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8552" r="29544" b="-2"/>
          <a:stretch/>
        </p:blipFill>
        <p:spPr>
          <a:xfrm>
            <a:off x="755820" y="227"/>
            <a:ext cx="4305272" cy="6858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55E56BE3-4F80-4870-923E-550FA8608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531" y="0"/>
            <a:ext cx="3428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1554" y="3428998"/>
            <a:ext cx="2147422" cy="2268559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 sz="3100"/>
              <a:t>How to Start a Business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7790" y="2268786"/>
            <a:ext cx="2021186" cy="1160213"/>
          </a:xfrm>
        </p:spPr>
        <p:txBody>
          <a:bodyPr vert="horz" lIns="91440" tIns="0" rIns="91440" bIns="45720" rtlCol="0" anchor="b">
            <a:normAutofit/>
          </a:bodyPr>
          <a:lstStyle/>
          <a:p>
            <a:pPr marL="0" indent="0" algn="r" defTabSz="914400">
              <a:spcBef>
                <a:spcPts val="500"/>
              </a:spcBef>
              <a:spcAft>
                <a:spcPts val="600"/>
              </a:spcAft>
              <a:buNone/>
            </a:pPr>
            <a:r>
              <a:rPr lang="en-US" sz="1400"/>
              <a:t>Your Step-by-Step Guide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D5EC2E8-100E-45CF-BA7C-24302921B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40749" y="-2718"/>
            <a:ext cx="20574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E4DD85-B1C4-42C5-A7AF-164DE4CF6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2400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0124483-6CF8-46D0-A7B5-B937287EC4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845" y="2105202"/>
            <a:ext cx="7020154" cy="47527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EB05202-583E-4144-9143-7881E6E9B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4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DF75E4E-A005-430C-8085-83120AAB2E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2313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7463293-85BF-4EA7-93B1-E7AF7BEA8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49" y="0"/>
            <a:ext cx="77835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106" y="808056"/>
            <a:ext cx="3152523" cy="1077229"/>
          </a:xfrm>
        </p:spPr>
        <p:txBody>
          <a:bodyPr>
            <a:normAutofit/>
          </a:bodyPr>
          <a:lstStyle/>
          <a:p>
            <a:pPr algn="l"/>
            <a:r>
              <a:t>Conclusion</a:t>
            </a:r>
            <a:endParaRPr lang="en-US"/>
          </a:p>
        </p:txBody>
      </p:sp>
      <p:pic>
        <p:nvPicPr>
          <p:cNvPr id="5" name="Picture 4" descr="Person holding a puzzle piece">
            <a:extLst>
              <a:ext uri="{FF2B5EF4-FFF2-40B4-BE49-F238E27FC236}">
                <a16:creationId xmlns:a16="http://schemas.microsoft.com/office/drawing/2014/main" id="{80ADDD6E-9041-62CE-92D9-AB390B702C6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3773" r="33448" b="-1"/>
          <a:stretch/>
        </p:blipFill>
        <p:spPr>
          <a:xfrm>
            <a:off x="754050" y="227"/>
            <a:ext cx="3318034" cy="6858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CC2A99C8-B05F-4E9F-BC68-EB6088273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531" y="0"/>
            <a:ext cx="3428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7105" y="2052116"/>
            <a:ext cx="3152524" cy="3997828"/>
          </a:xfrm>
        </p:spPr>
        <p:txBody>
          <a:bodyPr>
            <a:normAutofit/>
          </a:bodyPr>
          <a:lstStyle/>
          <a:p>
            <a:r>
              <a:rPr lang="en-US" sz="1600"/>
              <a:t>Starting a business is a journey of planning and perseverance.</a:t>
            </a:r>
          </a:p>
          <a:p>
            <a:r>
              <a:rPr lang="en-US" sz="1600"/>
              <a:t>Take it one step at a time, and success will follow.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80C4944-A664-4BD6-913F-879CE2480E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40749" y="-2718"/>
            <a:ext cx="20574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8856" y="808056"/>
            <a:ext cx="5968748" cy="1077229"/>
          </a:xfrm>
        </p:spPr>
        <p:txBody>
          <a:bodyPr>
            <a:normAutofit/>
          </a:bodyPr>
          <a:lstStyle/>
          <a:p>
            <a:pPr algn="l"/>
            <a:r>
              <a:t>Introduction</a:t>
            </a:r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1C2918F-E4A7-40A7-3966-CBFB2A00A9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7141453"/>
              </p:ext>
            </p:extLst>
          </p:nvPr>
        </p:nvGraphicFramePr>
        <p:xfrm>
          <a:off x="1958856" y="2367883"/>
          <a:ext cx="5968747" cy="3366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CC119E4-ED34-4807-82AC-18986D7B8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2400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EFBB712-7987-4801-925F-1581897E3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845" y="2105202"/>
            <a:ext cx="7020154" cy="47527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BC30D49-073C-4A06-BB8A-C45E21A25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4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3052665-B13E-4204-AAF1-3A7F35C10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2313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289894C-0ADA-4BDE-A05C-938921B32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49" y="0"/>
            <a:ext cx="77835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1087" y="808056"/>
            <a:ext cx="2268542" cy="1249344"/>
          </a:xfrm>
        </p:spPr>
        <p:txBody>
          <a:bodyPr>
            <a:normAutofit/>
          </a:bodyPr>
          <a:lstStyle/>
          <a:p>
            <a:pPr algn="l"/>
            <a:r>
              <a:rPr lang="en-US" sz="2400"/>
              <a:t>Step 1: Develop a Business Idea</a:t>
            </a:r>
          </a:p>
        </p:txBody>
      </p:sp>
      <p:pic>
        <p:nvPicPr>
          <p:cNvPr id="5" name="Picture 4" descr="Light bulb over people discussing">
            <a:extLst>
              <a:ext uri="{FF2B5EF4-FFF2-40B4-BE49-F238E27FC236}">
                <a16:creationId xmlns:a16="http://schemas.microsoft.com/office/drawing/2014/main" id="{E6831C4D-2B40-526F-2CF1-5FA25D68F05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5387" r="23953" b="-2"/>
          <a:stretch/>
        </p:blipFill>
        <p:spPr>
          <a:xfrm>
            <a:off x="754050" y="227"/>
            <a:ext cx="4177361" cy="6858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F4BB9FA5-B097-4A0E-9BB6-442AF8470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531" y="0"/>
            <a:ext cx="3428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0078" y="2200275"/>
            <a:ext cx="2259551" cy="3849669"/>
          </a:xfrm>
        </p:spPr>
        <p:txBody>
          <a:bodyPr>
            <a:normAutofit/>
          </a:bodyPr>
          <a:lstStyle/>
          <a:p>
            <a:r>
              <a:rPr lang="en-US" sz="1400"/>
              <a:t>• Identify a problem to solve or a need in the market.</a:t>
            </a:r>
          </a:p>
          <a:p>
            <a:r>
              <a:rPr lang="en-US" sz="1400"/>
              <a:t>• Focus on your skills, passions, and expertise.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3BD6F0D-CD23-489D-9F00-71B6A4CC9D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40749" y="-2718"/>
            <a:ext cx="20574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E4DD85-B1C4-42C5-A7AF-164DE4CF6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2400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0124483-6CF8-46D0-A7B5-B937287EC4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845" y="2105202"/>
            <a:ext cx="7020154" cy="47527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EB05202-583E-4144-9143-7881E6E9B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4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DF75E4E-A005-430C-8085-83120AAB2E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2313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7463293-85BF-4EA7-93B1-E7AF7BEA8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49" y="0"/>
            <a:ext cx="77835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106" y="808056"/>
            <a:ext cx="3152523" cy="1077229"/>
          </a:xfrm>
        </p:spPr>
        <p:txBody>
          <a:bodyPr>
            <a:normAutofit/>
          </a:bodyPr>
          <a:lstStyle/>
          <a:p>
            <a:pPr algn="l"/>
            <a:r>
              <a:t>Step 2: Conduct Market Research</a:t>
            </a:r>
            <a:endParaRPr lang="en-US"/>
          </a:p>
        </p:txBody>
      </p:sp>
      <p:pic>
        <p:nvPicPr>
          <p:cNvPr id="5" name="Picture 4" descr="A wall painted with an arrow and a dartboard">
            <a:extLst>
              <a:ext uri="{FF2B5EF4-FFF2-40B4-BE49-F238E27FC236}">
                <a16:creationId xmlns:a16="http://schemas.microsoft.com/office/drawing/2014/main" id="{8FC50077-5A63-98F0-B943-72F0489ED21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5407"/>
          <a:stretch/>
        </p:blipFill>
        <p:spPr>
          <a:xfrm>
            <a:off x="754050" y="227"/>
            <a:ext cx="3318034" cy="6858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CC2A99C8-B05F-4E9F-BC68-EB6088273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531" y="0"/>
            <a:ext cx="3428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7105" y="2052116"/>
            <a:ext cx="3152524" cy="3997828"/>
          </a:xfrm>
        </p:spPr>
        <p:txBody>
          <a:bodyPr>
            <a:normAutofit/>
          </a:bodyPr>
          <a:lstStyle/>
          <a:p>
            <a:r>
              <a:rPr lang="en-US" sz="1600"/>
              <a:t>• Understand your target audience and competitors.</a:t>
            </a:r>
          </a:p>
          <a:p>
            <a:r>
              <a:rPr lang="en-US" sz="1600"/>
              <a:t>• Validate your business idea with real data.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80C4944-A664-4BD6-913F-879CE2480E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40749" y="-2718"/>
            <a:ext cx="20574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CC119E4-ED34-4807-82AC-18986D7B8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2400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EFBB712-7987-4801-925F-1581897E3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845" y="2105202"/>
            <a:ext cx="7020154" cy="47527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BC30D49-073C-4A06-BB8A-C45E21A25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4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3052665-B13E-4204-AAF1-3A7F35C10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2313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289894C-0ADA-4BDE-A05C-938921B32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49" y="0"/>
            <a:ext cx="77835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1087" y="808056"/>
            <a:ext cx="2268542" cy="1249344"/>
          </a:xfrm>
        </p:spPr>
        <p:txBody>
          <a:bodyPr>
            <a:normAutofit/>
          </a:bodyPr>
          <a:lstStyle/>
          <a:p>
            <a:pPr algn="l"/>
            <a:r>
              <a:rPr lang="en-US" sz="2400"/>
              <a:t>Step 3: Write a Business Plan</a:t>
            </a:r>
          </a:p>
        </p:txBody>
      </p:sp>
      <p:pic>
        <p:nvPicPr>
          <p:cNvPr id="5" name="Picture 4" descr="Desk with productivity items">
            <a:extLst>
              <a:ext uri="{FF2B5EF4-FFF2-40B4-BE49-F238E27FC236}">
                <a16:creationId xmlns:a16="http://schemas.microsoft.com/office/drawing/2014/main" id="{8ADA381D-26B2-E97C-0464-B4BCC4B234D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7295" r="22045" b="-2"/>
          <a:stretch/>
        </p:blipFill>
        <p:spPr>
          <a:xfrm>
            <a:off x="754050" y="227"/>
            <a:ext cx="4177361" cy="6858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F4BB9FA5-B097-4A0E-9BB6-442AF8470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531" y="0"/>
            <a:ext cx="3428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0078" y="2200275"/>
            <a:ext cx="2259551" cy="3849669"/>
          </a:xfrm>
        </p:spPr>
        <p:txBody>
          <a:bodyPr>
            <a:normAutofit/>
          </a:bodyPr>
          <a:lstStyle/>
          <a:p>
            <a:r>
              <a:rPr lang="en-US" sz="1400"/>
              <a:t>• Define your goals, strategy, and financial projections.</a:t>
            </a:r>
          </a:p>
          <a:p>
            <a:r>
              <a:rPr lang="en-US" sz="1400"/>
              <a:t>• Key sections: Executive Summary, Market Analysis, and Budget.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3BD6F0D-CD23-489D-9F00-71B6A4CC9D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40749" y="-2718"/>
            <a:ext cx="20574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36FA072-D541-4EE8-9DC6-513AAB2B9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49" y="-1"/>
            <a:ext cx="838835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BD4AA0B-889E-42F1-8C61-06B590988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4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CD23915-4812-4336-807A-F85CDBF216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2313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343821C-9964-47CE-88F2-EBF0BBB4C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531" y="0"/>
            <a:ext cx="3428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6702" y="2811270"/>
            <a:ext cx="2605314" cy="1770045"/>
          </a:xfrm>
        </p:spPr>
        <p:txBody>
          <a:bodyPr>
            <a:normAutofit/>
          </a:bodyPr>
          <a:lstStyle/>
          <a:p>
            <a:pPr algn="l"/>
            <a:r>
              <a:t>Step 4: Choose a Business Structure</a:t>
            </a:r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C57D083-8CA3-BCAD-7AE5-2875FBA3F7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4882654"/>
              </p:ext>
            </p:extLst>
          </p:nvPr>
        </p:nvGraphicFramePr>
        <p:xfrm>
          <a:off x="4710198" y="550974"/>
          <a:ext cx="3971833" cy="5727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CC119E4-ED34-4807-82AC-18986D7B8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2400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EFBB712-7987-4801-925F-1581897E3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845" y="2105202"/>
            <a:ext cx="7020154" cy="47527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BC30D49-073C-4A06-BB8A-C45E21A25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4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3052665-B13E-4204-AAF1-3A7F35C10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2313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289894C-0ADA-4BDE-A05C-938921B32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49" y="0"/>
            <a:ext cx="77835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1087" y="808056"/>
            <a:ext cx="2268542" cy="1249344"/>
          </a:xfrm>
        </p:spPr>
        <p:txBody>
          <a:bodyPr>
            <a:normAutofit/>
          </a:bodyPr>
          <a:lstStyle/>
          <a:p>
            <a:pPr algn="l"/>
            <a:r>
              <a:rPr lang="en-US" sz="2400"/>
              <a:t>Step 5: Register Your Business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7D3469-9F52-DFF0-3A74-FF1983F97C2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1889" r="43848"/>
          <a:stretch/>
        </p:blipFill>
        <p:spPr>
          <a:xfrm>
            <a:off x="754050" y="227"/>
            <a:ext cx="4177361" cy="6858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F4BB9FA5-B097-4A0E-9BB6-442AF8470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531" y="0"/>
            <a:ext cx="3428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0078" y="2200275"/>
            <a:ext cx="2259551" cy="3849669"/>
          </a:xfrm>
        </p:spPr>
        <p:txBody>
          <a:bodyPr>
            <a:normAutofit/>
          </a:bodyPr>
          <a:lstStyle/>
          <a:p>
            <a:r>
              <a:rPr lang="en-US" sz="1400"/>
              <a:t>• Select a business name and register it.</a:t>
            </a:r>
          </a:p>
          <a:p>
            <a:r>
              <a:rPr lang="en-US" sz="1400"/>
              <a:t>• Obtain necessary licenses and permits.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3BD6F0D-CD23-489D-9F00-71B6A4CC9D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40749" y="-2718"/>
            <a:ext cx="20574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23F659E-20E5-49BD-A83B-9480F156C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2400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3D07316-3341-4CE3-9954-C4DE8F6BE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845" y="2105202"/>
            <a:ext cx="7020154" cy="47527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6273859-BFBA-4A17-8DB6-C108AF1D2C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4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917AD9E-7CB4-4277-A0FF-790518E01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2313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2B9721C-4FE4-4A6D-B3BE-E11AD76AA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49" y="0"/>
            <a:ext cx="77835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893" y="808056"/>
            <a:ext cx="4003779" cy="1077229"/>
          </a:xfrm>
        </p:spPr>
        <p:txBody>
          <a:bodyPr>
            <a:normAutofit/>
          </a:bodyPr>
          <a:lstStyle/>
          <a:p>
            <a:pPr algn="l"/>
            <a:r>
              <a:t>Step 6: Set Up Finances</a:t>
            </a:r>
            <a:endParaRPr lang="en-US"/>
          </a:p>
        </p:txBody>
      </p:sp>
      <p:pic>
        <p:nvPicPr>
          <p:cNvPr id="5" name="Picture 4" descr="Desk with productivity items">
            <a:extLst>
              <a:ext uri="{FF2B5EF4-FFF2-40B4-BE49-F238E27FC236}">
                <a16:creationId xmlns:a16="http://schemas.microsoft.com/office/drawing/2014/main" id="{D587BDC0-DBD7-9857-F4EB-E9C5B6E1344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6487" r="31237" b="-2"/>
          <a:stretch/>
        </p:blipFill>
        <p:spPr>
          <a:xfrm>
            <a:off x="758910" y="227"/>
            <a:ext cx="2288595" cy="6858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6174D5C-93DD-4B19-B093-5DFE196FC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531" y="0"/>
            <a:ext cx="3428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1803" y="2052116"/>
            <a:ext cx="4007869" cy="3997828"/>
          </a:xfrm>
        </p:spPr>
        <p:txBody>
          <a:bodyPr>
            <a:normAutofit/>
          </a:bodyPr>
          <a:lstStyle/>
          <a:p>
            <a:r>
              <a:t>• Open a business bank account.</a:t>
            </a:r>
          </a:p>
          <a:p>
            <a:r>
              <a:t>• Set up accounting systems and consider funding options.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D03E3A8-4AE7-4AFB-A48D-0D7651A28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40749" y="-2718"/>
            <a:ext cx="20574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CC119E4-ED34-4807-82AC-18986D7B8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2400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EFBB712-7987-4801-925F-1581897E3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845" y="2105202"/>
            <a:ext cx="7020154" cy="47527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BC30D49-073C-4A06-BB8A-C45E21A25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4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3052665-B13E-4204-AAF1-3A7F35C10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2313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289894C-0ADA-4BDE-A05C-938921B32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49" y="0"/>
            <a:ext cx="77835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1087" y="808056"/>
            <a:ext cx="2268542" cy="1249344"/>
          </a:xfrm>
        </p:spPr>
        <p:txBody>
          <a:bodyPr>
            <a:normAutofit/>
          </a:bodyPr>
          <a:lstStyle/>
          <a:p>
            <a:pPr algn="l"/>
            <a:r>
              <a:rPr lang="en-US" sz="2400"/>
              <a:t>Step 7: Launch and Market Your Business</a:t>
            </a:r>
          </a:p>
        </p:txBody>
      </p:sp>
      <p:pic>
        <p:nvPicPr>
          <p:cNvPr id="5" name="Picture 4" descr="Person writing on a notepad">
            <a:extLst>
              <a:ext uri="{FF2B5EF4-FFF2-40B4-BE49-F238E27FC236}">
                <a16:creationId xmlns:a16="http://schemas.microsoft.com/office/drawing/2014/main" id="{22BC7955-4EFB-AA2C-BFB6-64B544D3CBF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9556" r="22171"/>
          <a:stretch/>
        </p:blipFill>
        <p:spPr>
          <a:xfrm>
            <a:off x="754050" y="227"/>
            <a:ext cx="4177361" cy="6858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F4BB9FA5-B097-4A0E-9BB6-442AF8470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531" y="0"/>
            <a:ext cx="3428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0078" y="2200275"/>
            <a:ext cx="2259551" cy="3849669"/>
          </a:xfrm>
        </p:spPr>
        <p:txBody>
          <a:bodyPr>
            <a:normAutofit/>
          </a:bodyPr>
          <a:lstStyle/>
          <a:p>
            <a:r>
              <a:rPr lang="en-US" sz="1400"/>
              <a:t>• Develop a marketing strategy (social media, ads, etc.).</a:t>
            </a:r>
          </a:p>
          <a:p>
            <a:r>
              <a:rPr lang="en-US" sz="1400"/>
              <a:t>• Start small, analyze results, and scale up.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3BD6F0D-CD23-489D-9F00-71B6A4CC9D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40749" y="-2718"/>
            <a:ext cx="20574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2D251F"/>
      </a:dk2>
      <a:lt2>
        <a:srgbClr val="FAE9C5"/>
      </a:lt2>
      <a:accent1>
        <a:srgbClr val="ED3846"/>
      </a:accent1>
      <a:accent2>
        <a:srgbClr val="F87184"/>
      </a:accent2>
      <a:accent3>
        <a:srgbClr val="EC9DA9"/>
      </a:accent3>
      <a:accent4>
        <a:srgbClr val="ECC190"/>
      </a:accent4>
      <a:accent5>
        <a:srgbClr val="FFB268"/>
      </a:accent5>
      <a:accent6>
        <a:srgbClr val="F98657"/>
      </a:accent6>
      <a:hlink>
        <a:srgbClr val="B97669"/>
      </a:hlink>
      <a:folHlink>
        <a:srgbClr val="9E94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BCCF8060-3FCB-4641-B728-8A589529B13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TotalTime>3</TotalTime>
  <Words>245</Words>
  <Application>Microsoft Macintosh PowerPoint</Application>
  <PresentationFormat>On-screen Show (4:3)</PresentationFormat>
  <Paragraphs>30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MS Shell Dlg 2</vt:lpstr>
      <vt:lpstr>Wingdings</vt:lpstr>
      <vt:lpstr>Wingdings 3</vt:lpstr>
      <vt:lpstr>Madison</vt:lpstr>
      <vt:lpstr>How to Start a Business</vt:lpstr>
      <vt:lpstr>Introduction</vt:lpstr>
      <vt:lpstr>Step 1: Develop a Business Idea</vt:lpstr>
      <vt:lpstr>Step 2: Conduct Market Research</vt:lpstr>
      <vt:lpstr>Step 3: Write a Business Plan</vt:lpstr>
      <vt:lpstr>Step 4: Choose a Business Structure</vt:lpstr>
      <vt:lpstr>Step 5: Register Your Business</vt:lpstr>
      <vt:lpstr>Step 6: Set Up Finances</vt:lpstr>
      <vt:lpstr>Step 7: Launch and Market Your Business</vt:lpstr>
      <vt:lpstr>Conclusion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Moquisha Mack</cp:lastModifiedBy>
  <cp:revision>2</cp:revision>
  <dcterms:created xsi:type="dcterms:W3CDTF">2013-01-27T09:14:16Z</dcterms:created>
  <dcterms:modified xsi:type="dcterms:W3CDTF">2024-12-11T18:19:07Z</dcterms:modified>
  <cp:category/>
</cp:coreProperties>
</file>