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1BE47-26EC-4D88-B3E1-0E4DF48D908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0B7FAD2-67CA-4BF1-9981-A967946D334A}">
      <dgm:prSet/>
      <dgm:spPr/>
      <dgm:t>
        <a:bodyPr/>
        <a:lstStyle/>
        <a:p>
          <a:r>
            <a:rPr lang="en-US" b="0" i="0"/>
            <a:t>• Importance of financial security and wealth planning.</a:t>
          </a:r>
          <a:endParaRPr lang="en-US"/>
        </a:p>
      </dgm:t>
    </dgm:pt>
    <dgm:pt modelId="{70AFE915-18F0-44B1-937A-C68DA111C708}" type="parTrans" cxnId="{97BEB422-654C-4A73-873E-6ECC67AAE907}">
      <dgm:prSet/>
      <dgm:spPr/>
      <dgm:t>
        <a:bodyPr/>
        <a:lstStyle/>
        <a:p>
          <a:endParaRPr lang="en-US"/>
        </a:p>
      </dgm:t>
    </dgm:pt>
    <dgm:pt modelId="{FAE8A252-4A65-46A7-B0DC-17C8E2AAA689}" type="sibTrans" cxnId="{97BEB422-654C-4A73-873E-6ECC67AAE90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456C8BD-DF05-40F3-B699-C6DC97849859}">
      <dgm:prSet/>
      <dgm:spPr/>
      <dgm:t>
        <a:bodyPr/>
        <a:lstStyle/>
        <a:p>
          <a:r>
            <a:rPr lang="en-US" b="0" i="0"/>
            <a:t>• Overview of life insurance and Indexed Universal Life Insurance (IULs).</a:t>
          </a:r>
          <a:endParaRPr lang="en-US"/>
        </a:p>
      </dgm:t>
    </dgm:pt>
    <dgm:pt modelId="{E48857AC-0196-4895-A0F0-C2B38B0736EF}" type="parTrans" cxnId="{D5C61776-0A46-4FB9-86C2-0ADE782535D6}">
      <dgm:prSet/>
      <dgm:spPr/>
      <dgm:t>
        <a:bodyPr/>
        <a:lstStyle/>
        <a:p>
          <a:endParaRPr lang="en-US"/>
        </a:p>
      </dgm:t>
    </dgm:pt>
    <dgm:pt modelId="{4355E4EA-7D00-4BA1-9D2A-4D3C4D3750F8}" type="sibTrans" cxnId="{D5C61776-0A46-4FB9-86C2-0ADE782535D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E25C6D0-C362-144E-8474-F27F8C90546D}" type="pres">
      <dgm:prSet presAssocID="{2CF1BE47-26EC-4D88-B3E1-0E4DF48D908C}" presName="Name0" presStyleCnt="0">
        <dgm:presLayoutVars>
          <dgm:animLvl val="lvl"/>
          <dgm:resizeHandles val="exact"/>
        </dgm:presLayoutVars>
      </dgm:prSet>
      <dgm:spPr/>
    </dgm:pt>
    <dgm:pt modelId="{B229BABF-9458-9240-9F5C-A2D4D2294EFA}" type="pres">
      <dgm:prSet presAssocID="{50B7FAD2-67CA-4BF1-9981-A967946D334A}" presName="compositeNode" presStyleCnt="0">
        <dgm:presLayoutVars>
          <dgm:bulletEnabled val="1"/>
        </dgm:presLayoutVars>
      </dgm:prSet>
      <dgm:spPr/>
    </dgm:pt>
    <dgm:pt modelId="{1259C944-0106-B149-BC26-F895E4AC400D}" type="pres">
      <dgm:prSet presAssocID="{50B7FAD2-67CA-4BF1-9981-A967946D334A}" presName="bgRect" presStyleLbl="bgAccFollowNode1" presStyleIdx="0" presStyleCnt="2"/>
      <dgm:spPr/>
    </dgm:pt>
    <dgm:pt modelId="{132F5A54-203D-704F-9FE2-9ADF15DE4D68}" type="pres">
      <dgm:prSet presAssocID="{FAE8A252-4A65-46A7-B0DC-17C8E2AAA68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540B4FAD-B719-2A4C-B9F1-6CDBECDA5F07}" type="pres">
      <dgm:prSet presAssocID="{50B7FAD2-67CA-4BF1-9981-A967946D334A}" presName="bottomLine" presStyleLbl="alignNode1" presStyleIdx="1" presStyleCnt="4">
        <dgm:presLayoutVars/>
      </dgm:prSet>
      <dgm:spPr/>
    </dgm:pt>
    <dgm:pt modelId="{348B2539-E3CE-2A47-8607-660A4CD19F22}" type="pres">
      <dgm:prSet presAssocID="{50B7FAD2-67CA-4BF1-9981-A967946D334A}" presName="nodeText" presStyleLbl="bgAccFollowNode1" presStyleIdx="0" presStyleCnt="2">
        <dgm:presLayoutVars>
          <dgm:bulletEnabled val="1"/>
        </dgm:presLayoutVars>
      </dgm:prSet>
      <dgm:spPr/>
    </dgm:pt>
    <dgm:pt modelId="{8205111D-E540-7A45-BBCF-47A4E330BD0E}" type="pres">
      <dgm:prSet presAssocID="{FAE8A252-4A65-46A7-B0DC-17C8E2AAA689}" presName="sibTrans" presStyleCnt="0"/>
      <dgm:spPr/>
    </dgm:pt>
    <dgm:pt modelId="{818E6415-A799-1C45-ADC1-11B567329D96}" type="pres">
      <dgm:prSet presAssocID="{4456C8BD-DF05-40F3-B699-C6DC97849859}" presName="compositeNode" presStyleCnt="0">
        <dgm:presLayoutVars>
          <dgm:bulletEnabled val="1"/>
        </dgm:presLayoutVars>
      </dgm:prSet>
      <dgm:spPr/>
    </dgm:pt>
    <dgm:pt modelId="{50DD0532-C221-C24F-BD98-CDCAA8C56B55}" type="pres">
      <dgm:prSet presAssocID="{4456C8BD-DF05-40F3-B699-C6DC97849859}" presName="bgRect" presStyleLbl="bgAccFollowNode1" presStyleIdx="1" presStyleCnt="2"/>
      <dgm:spPr/>
    </dgm:pt>
    <dgm:pt modelId="{3B3975F7-7DE9-FF40-B9E8-FFBD1DBED070}" type="pres">
      <dgm:prSet presAssocID="{4355E4EA-7D00-4BA1-9D2A-4D3C4D3750F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D6FE36FD-EA7F-EA41-9F9B-FED6B3D30FD9}" type="pres">
      <dgm:prSet presAssocID="{4456C8BD-DF05-40F3-B699-C6DC97849859}" presName="bottomLine" presStyleLbl="alignNode1" presStyleIdx="3" presStyleCnt="4">
        <dgm:presLayoutVars/>
      </dgm:prSet>
      <dgm:spPr/>
    </dgm:pt>
    <dgm:pt modelId="{7457C89E-0B57-FC4B-B64E-4D017AA57B81}" type="pres">
      <dgm:prSet presAssocID="{4456C8BD-DF05-40F3-B699-C6DC9784985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0AFAA12-F84B-994C-8604-0B0B28EA0F0A}" type="presOf" srcId="{FAE8A252-4A65-46A7-B0DC-17C8E2AAA689}" destId="{132F5A54-203D-704F-9FE2-9ADF15DE4D68}" srcOrd="0" destOrd="0" presId="urn:microsoft.com/office/officeart/2016/7/layout/BasicLinearProcessNumbered"/>
    <dgm:cxn modelId="{97BEB422-654C-4A73-873E-6ECC67AAE907}" srcId="{2CF1BE47-26EC-4D88-B3E1-0E4DF48D908C}" destId="{50B7FAD2-67CA-4BF1-9981-A967946D334A}" srcOrd="0" destOrd="0" parTransId="{70AFE915-18F0-44B1-937A-C68DA111C708}" sibTransId="{FAE8A252-4A65-46A7-B0DC-17C8E2AAA689}"/>
    <dgm:cxn modelId="{89AA3634-2F24-1F43-9437-5752EDD6960A}" type="presOf" srcId="{4456C8BD-DF05-40F3-B699-C6DC97849859}" destId="{7457C89E-0B57-FC4B-B64E-4D017AA57B81}" srcOrd="1" destOrd="0" presId="urn:microsoft.com/office/officeart/2016/7/layout/BasicLinearProcessNumbered"/>
    <dgm:cxn modelId="{97B7E33D-C8CE-CD4E-9861-4205C77D885A}" type="presOf" srcId="{2CF1BE47-26EC-4D88-B3E1-0E4DF48D908C}" destId="{BE25C6D0-C362-144E-8474-F27F8C90546D}" srcOrd="0" destOrd="0" presId="urn:microsoft.com/office/officeart/2016/7/layout/BasicLinearProcessNumbered"/>
    <dgm:cxn modelId="{D5C61776-0A46-4FB9-86C2-0ADE782535D6}" srcId="{2CF1BE47-26EC-4D88-B3E1-0E4DF48D908C}" destId="{4456C8BD-DF05-40F3-B699-C6DC97849859}" srcOrd="1" destOrd="0" parTransId="{E48857AC-0196-4895-A0F0-C2B38B0736EF}" sibTransId="{4355E4EA-7D00-4BA1-9D2A-4D3C4D3750F8}"/>
    <dgm:cxn modelId="{C975C07A-89F8-E547-A8F1-8D7D2A6CD0EE}" type="presOf" srcId="{50B7FAD2-67CA-4BF1-9981-A967946D334A}" destId="{348B2539-E3CE-2A47-8607-660A4CD19F22}" srcOrd="1" destOrd="0" presId="urn:microsoft.com/office/officeart/2016/7/layout/BasicLinearProcessNumbered"/>
    <dgm:cxn modelId="{82F6FD8A-9F18-9B4D-955B-CEEF5C7C90BA}" type="presOf" srcId="{4355E4EA-7D00-4BA1-9D2A-4D3C4D3750F8}" destId="{3B3975F7-7DE9-FF40-B9E8-FFBD1DBED070}" srcOrd="0" destOrd="0" presId="urn:microsoft.com/office/officeart/2016/7/layout/BasicLinearProcessNumbered"/>
    <dgm:cxn modelId="{3B62F3A3-D5E3-0945-811E-8DB22FD00701}" type="presOf" srcId="{4456C8BD-DF05-40F3-B699-C6DC97849859}" destId="{50DD0532-C221-C24F-BD98-CDCAA8C56B55}" srcOrd="0" destOrd="0" presId="urn:microsoft.com/office/officeart/2016/7/layout/BasicLinearProcessNumbered"/>
    <dgm:cxn modelId="{C39DE1F2-F693-834B-A46C-40AB0C0870B5}" type="presOf" srcId="{50B7FAD2-67CA-4BF1-9981-A967946D334A}" destId="{1259C944-0106-B149-BC26-F895E4AC400D}" srcOrd="0" destOrd="0" presId="urn:microsoft.com/office/officeart/2016/7/layout/BasicLinearProcessNumbered"/>
    <dgm:cxn modelId="{C5E11E14-40D1-554C-9F1C-29A7D5F34058}" type="presParOf" srcId="{BE25C6D0-C362-144E-8474-F27F8C90546D}" destId="{B229BABF-9458-9240-9F5C-A2D4D2294EFA}" srcOrd="0" destOrd="0" presId="urn:microsoft.com/office/officeart/2016/7/layout/BasicLinearProcessNumbered"/>
    <dgm:cxn modelId="{6A3A91AB-771F-DF42-8FCB-2A93F9538D16}" type="presParOf" srcId="{B229BABF-9458-9240-9F5C-A2D4D2294EFA}" destId="{1259C944-0106-B149-BC26-F895E4AC400D}" srcOrd="0" destOrd="0" presId="urn:microsoft.com/office/officeart/2016/7/layout/BasicLinearProcessNumbered"/>
    <dgm:cxn modelId="{BF9ED673-496A-B64A-8BC0-131A4BB91CBB}" type="presParOf" srcId="{B229BABF-9458-9240-9F5C-A2D4D2294EFA}" destId="{132F5A54-203D-704F-9FE2-9ADF15DE4D68}" srcOrd="1" destOrd="0" presId="urn:microsoft.com/office/officeart/2016/7/layout/BasicLinearProcessNumbered"/>
    <dgm:cxn modelId="{085DE37D-C910-9B48-BF80-7F32C1F6355E}" type="presParOf" srcId="{B229BABF-9458-9240-9F5C-A2D4D2294EFA}" destId="{540B4FAD-B719-2A4C-B9F1-6CDBECDA5F07}" srcOrd="2" destOrd="0" presId="urn:microsoft.com/office/officeart/2016/7/layout/BasicLinearProcessNumbered"/>
    <dgm:cxn modelId="{5B0B8D1D-2BC8-AF45-8D8E-9C44483ADBE7}" type="presParOf" srcId="{B229BABF-9458-9240-9F5C-A2D4D2294EFA}" destId="{348B2539-E3CE-2A47-8607-660A4CD19F22}" srcOrd="3" destOrd="0" presId="urn:microsoft.com/office/officeart/2016/7/layout/BasicLinearProcessNumbered"/>
    <dgm:cxn modelId="{ECA68496-93AB-7F49-B655-266326D56C01}" type="presParOf" srcId="{BE25C6D0-C362-144E-8474-F27F8C90546D}" destId="{8205111D-E540-7A45-BBCF-47A4E330BD0E}" srcOrd="1" destOrd="0" presId="urn:microsoft.com/office/officeart/2016/7/layout/BasicLinearProcessNumbered"/>
    <dgm:cxn modelId="{B588A675-62DD-0F42-B199-D9849A551B97}" type="presParOf" srcId="{BE25C6D0-C362-144E-8474-F27F8C90546D}" destId="{818E6415-A799-1C45-ADC1-11B567329D96}" srcOrd="2" destOrd="0" presId="urn:microsoft.com/office/officeart/2016/7/layout/BasicLinearProcessNumbered"/>
    <dgm:cxn modelId="{15F0341B-DE59-FC44-B2B8-2FD81D4391F5}" type="presParOf" srcId="{818E6415-A799-1C45-ADC1-11B567329D96}" destId="{50DD0532-C221-C24F-BD98-CDCAA8C56B55}" srcOrd="0" destOrd="0" presId="urn:microsoft.com/office/officeart/2016/7/layout/BasicLinearProcessNumbered"/>
    <dgm:cxn modelId="{71B59B88-06C5-A348-8D2E-E33102BB12FE}" type="presParOf" srcId="{818E6415-A799-1C45-ADC1-11B567329D96}" destId="{3B3975F7-7DE9-FF40-B9E8-FFBD1DBED070}" srcOrd="1" destOrd="0" presId="urn:microsoft.com/office/officeart/2016/7/layout/BasicLinearProcessNumbered"/>
    <dgm:cxn modelId="{50A0AFB2-EB14-D44A-BD27-07A2BC6FE9CB}" type="presParOf" srcId="{818E6415-A799-1C45-ADC1-11B567329D96}" destId="{D6FE36FD-EA7F-EA41-9F9B-FED6B3D30FD9}" srcOrd="2" destOrd="0" presId="urn:microsoft.com/office/officeart/2016/7/layout/BasicLinearProcessNumbered"/>
    <dgm:cxn modelId="{76B20823-F584-1045-8593-CEFCF66F3F73}" type="presParOf" srcId="{818E6415-A799-1C45-ADC1-11B567329D96}" destId="{7457C89E-0B57-FC4B-B64E-4D017AA57B8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EC778-36F6-40CF-830A-AC38B22D8F5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E55E1E-18C8-4B96-9C46-E98EE5E83ED6}">
      <dgm:prSet/>
      <dgm:spPr/>
      <dgm:t>
        <a:bodyPr/>
        <a:lstStyle/>
        <a:p>
          <a:r>
            <a:rPr lang="en-US" b="0" i="0"/>
            <a:t>• Financial safety net for your family.</a:t>
          </a:r>
          <a:endParaRPr lang="en-US"/>
        </a:p>
      </dgm:t>
    </dgm:pt>
    <dgm:pt modelId="{03741487-BDEC-474F-A684-AAB93E77C936}" type="parTrans" cxnId="{2319618E-FAAB-4650-AEDC-3B876528D3EB}">
      <dgm:prSet/>
      <dgm:spPr/>
      <dgm:t>
        <a:bodyPr/>
        <a:lstStyle/>
        <a:p>
          <a:endParaRPr lang="en-US"/>
        </a:p>
      </dgm:t>
    </dgm:pt>
    <dgm:pt modelId="{B3003CE6-453D-422A-BE5A-A63A9D9948E2}" type="sibTrans" cxnId="{2319618E-FAAB-4650-AEDC-3B876528D3EB}">
      <dgm:prSet/>
      <dgm:spPr/>
      <dgm:t>
        <a:bodyPr/>
        <a:lstStyle/>
        <a:p>
          <a:endParaRPr lang="en-US"/>
        </a:p>
      </dgm:t>
    </dgm:pt>
    <dgm:pt modelId="{9AF34871-EE24-4C93-AD78-0F4878B8B8EE}">
      <dgm:prSet/>
      <dgm:spPr/>
      <dgm:t>
        <a:bodyPr/>
        <a:lstStyle/>
        <a:p>
          <a:r>
            <a:rPr lang="en-US" b="0" i="0"/>
            <a:t>• Lump sum payout upon death of the insured.</a:t>
          </a:r>
          <a:endParaRPr lang="en-US"/>
        </a:p>
      </dgm:t>
    </dgm:pt>
    <dgm:pt modelId="{1B3DF2D6-D2F4-4CD5-AA44-59F79BB57A43}" type="parTrans" cxnId="{EE207F9A-643A-4C79-85DE-D138DBAB01F0}">
      <dgm:prSet/>
      <dgm:spPr/>
      <dgm:t>
        <a:bodyPr/>
        <a:lstStyle/>
        <a:p>
          <a:endParaRPr lang="en-US"/>
        </a:p>
      </dgm:t>
    </dgm:pt>
    <dgm:pt modelId="{677EF98E-0076-4E16-9C3B-860B73407A46}" type="sibTrans" cxnId="{EE207F9A-643A-4C79-85DE-D138DBAB01F0}">
      <dgm:prSet/>
      <dgm:spPr/>
      <dgm:t>
        <a:bodyPr/>
        <a:lstStyle/>
        <a:p>
          <a:endParaRPr lang="en-US"/>
        </a:p>
      </dgm:t>
    </dgm:pt>
    <dgm:pt modelId="{66B0BFD2-FCD1-5840-9D66-9A400190A1A7}" type="pres">
      <dgm:prSet presAssocID="{5DBEC778-36F6-40CF-830A-AC38B22D8F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C1ACD5-6781-8248-9B62-7BAE1B0017EA}" type="pres">
      <dgm:prSet presAssocID="{A0E55E1E-18C8-4B96-9C46-E98EE5E83ED6}" presName="hierRoot1" presStyleCnt="0"/>
      <dgm:spPr/>
    </dgm:pt>
    <dgm:pt modelId="{18DB2BE4-ECAB-A444-8FAC-33AE794D1973}" type="pres">
      <dgm:prSet presAssocID="{A0E55E1E-18C8-4B96-9C46-E98EE5E83ED6}" presName="composite" presStyleCnt="0"/>
      <dgm:spPr/>
    </dgm:pt>
    <dgm:pt modelId="{DD7814D5-4371-0543-AB9A-717DB34175D1}" type="pres">
      <dgm:prSet presAssocID="{A0E55E1E-18C8-4B96-9C46-E98EE5E83ED6}" presName="background" presStyleLbl="node0" presStyleIdx="0" presStyleCnt="2"/>
      <dgm:spPr/>
    </dgm:pt>
    <dgm:pt modelId="{E9F60909-C836-854F-96EB-FA19854FDBC3}" type="pres">
      <dgm:prSet presAssocID="{A0E55E1E-18C8-4B96-9C46-E98EE5E83ED6}" presName="text" presStyleLbl="fgAcc0" presStyleIdx="0" presStyleCnt="2">
        <dgm:presLayoutVars>
          <dgm:chPref val="3"/>
        </dgm:presLayoutVars>
      </dgm:prSet>
      <dgm:spPr/>
    </dgm:pt>
    <dgm:pt modelId="{EE36913D-836D-6744-B551-ADB7187095A6}" type="pres">
      <dgm:prSet presAssocID="{A0E55E1E-18C8-4B96-9C46-E98EE5E83ED6}" presName="hierChild2" presStyleCnt="0"/>
      <dgm:spPr/>
    </dgm:pt>
    <dgm:pt modelId="{60027227-30F5-804A-A968-AEBC33597EFD}" type="pres">
      <dgm:prSet presAssocID="{9AF34871-EE24-4C93-AD78-0F4878B8B8EE}" presName="hierRoot1" presStyleCnt="0"/>
      <dgm:spPr/>
    </dgm:pt>
    <dgm:pt modelId="{8F642777-5807-2F49-84D2-EA9C8335C732}" type="pres">
      <dgm:prSet presAssocID="{9AF34871-EE24-4C93-AD78-0F4878B8B8EE}" presName="composite" presStyleCnt="0"/>
      <dgm:spPr/>
    </dgm:pt>
    <dgm:pt modelId="{D0DAC7B8-4E1A-874C-A630-D9B1E4515483}" type="pres">
      <dgm:prSet presAssocID="{9AF34871-EE24-4C93-AD78-0F4878B8B8EE}" presName="background" presStyleLbl="node0" presStyleIdx="1" presStyleCnt="2"/>
      <dgm:spPr/>
    </dgm:pt>
    <dgm:pt modelId="{83312EFA-C6DF-864D-939A-573465BDC01D}" type="pres">
      <dgm:prSet presAssocID="{9AF34871-EE24-4C93-AD78-0F4878B8B8EE}" presName="text" presStyleLbl="fgAcc0" presStyleIdx="1" presStyleCnt="2">
        <dgm:presLayoutVars>
          <dgm:chPref val="3"/>
        </dgm:presLayoutVars>
      </dgm:prSet>
      <dgm:spPr/>
    </dgm:pt>
    <dgm:pt modelId="{C86B8203-960C-364C-954A-8C2D6232CA27}" type="pres">
      <dgm:prSet presAssocID="{9AF34871-EE24-4C93-AD78-0F4878B8B8EE}" presName="hierChild2" presStyleCnt="0"/>
      <dgm:spPr/>
    </dgm:pt>
  </dgm:ptLst>
  <dgm:cxnLst>
    <dgm:cxn modelId="{1AFA5F22-7050-6B4A-80A5-7CF75FBC9281}" type="presOf" srcId="{9AF34871-EE24-4C93-AD78-0F4878B8B8EE}" destId="{83312EFA-C6DF-864D-939A-573465BDC01D}" srcOrd="0" destOrd="0" presId="urn:microsoft.com/office/officeart/2005/8/layout/hierarchy1"/>
    <dgm:cxn modelId="{2319618E-FAAB-4650-AEDC-3B876528D3EB}" srcId="{5DBEC778-36F6-40CF-830A-AC38B22D8F58}" destId="{A0E55E1E-18C8-4B96-9C46-E98EE5E83ED6}" srcOrd="0" destOrd="0" parTransId="{03741487-BDEC-474F-A684-AAB93E77C936}" sibTransId="{B3003CE6-453D-422A-BE5A-A63A9D9948E2}"/>
    <dgm:cxn modelId="{EE207F9A-643A-4C79-85DE-D138DBAB01F0}" srcId="{5DBEC778-36F6-40CF-830A-AC38B22D8F58}" destId="{9AF34871-EE24-4C93-AD78-0F4878B8B8EE}" srcOrd="1" destOrd="0" parTransId="{1B3DF2D6-D2F4-4CD5-AA44-59F79BB57A43}" sibTransId="{677EF98E-0076-4E16-9C3B-860B73407A46}"/>
    <dgm:cxn modelId="{41A2BACB-A994-9D4E-B452-42997AAB9F48}" type="presOf" srcId="{A0E55E1E-18C8-4B96-9C46-E98EE5E83ED6}" destId="{E9F60909-C836-854F-96EB-FA19854FDBC3}" srcOrd="0" destOrd="0" presId="urn:microsoft.com/office/officeart/2005/8/layout/hierarchy1"/>
    <dgm:cxn modelId="{AA2D81F3-9267-5F45-8CC7-A88782E7372F}" type="presOf" srcId="{5DBEC778-36F6-40CF-830A-AC38B22D8F58}" destId="{66B0BFD2-FCD1-5840-9D66-9A400190A1A7}" srcOrd="0" destOrd="0" presId="urn:microsoft.com/office/officeart/2005/8/layout/hierarchy1"/>
    <dgm:cxn modelId="{560BDAD3-81D8-7C41-8900-9CEFAC94142C}" type="presParOf" srcId="{66B0BFD2-FCD1-5840-9D66-9A400190A1A7}" destId="{93C1ACD5-6781-8248-9B62-7BAE1B0017EA}" srcOrd="0" destOrd="0" presId="urn:microsoft.com/office/officeart/2005/8/layout/hierarchy1"/>
    <dgm:cxn modelId="{4868DB32-F6CA-BB42-A0A7-BA1F6843BA74}" type="presParOf" srcId="{93C1ACD5-6781-8248-9B62-7BAE1B0017EA}" destId="{18DB2BE4-ECAB-A444-8FAC-33AE794D1973}" srcOrd="0" destOrd="0" presId="urn:microsoft.com/office/officeart/2005/8/layout/hierarchy1"/>
    <dgm:cxn modelId="{44B9A393-328C-8B4F-8AFE-5272A7A7E3C6}" type="presParOf" srcId="{18DB2BE4-ECAB-A444-8FAC-33AE794D1973}" destId="{DD7814D5-4371-0543-AB9A-717DB34175D1}" srcOrd="0" destOrd="0" presId="urn:microsoft.com/office/officeart/2005/8/layout/hierarchy1"/>
    <dgm:cxn modelId="{00779A39-600A-814F-B766-7A8E2CF23228}" type="presParOf" srcId="{18DB2BE4-ECAB-A444-8FAC-33AE794D1973}" destId="{E9F60909-C836-854F-96EB-FA19854FDBC3}" srcOrd="1" destOrd="0" presId="urn:microsoft.com/office/officeart/2005/8/layout/hierarchy1"/>
    <dgm:cxn modelId="{19BB8F80-51C4-9E4F-8796-EDCFEC1F81A6}" type="presParOf" srcId="{93C1ACD5-6781-8248-9B62-7BAE1B0017EA}" destId="{EE36913D-836D-6744-B551-ADB7187095A6}" srcOrd="1" destOrd="0" presId="urn:microsoft.com/office/officeart/2005/8/layout/hierarchy1"/>
    <dgm:cxn modelId="{DDC1A29C-CBC0-C14E-B636-E68106BCD17F}" type="presParOf" srcId="{66B0BFD2-FCD1-5840-9D66-9A400190A1A7}" destId="{60027227-30F5-804A-A968-AEBC33597EFD}" srcOrd="1" destOrd="0" presId="urn:microsoft.com/office/officeart/2005/8/layout/hierarchy1"/>
    <dgm:cxn modelId="{616AEFB9-3795-0641-8CE2-C13844D7BEE4}" type="presParOf" srcId="{60027227-30F5-804A-A968-AEBC33597EFD}" destId="{8F642777-5807-2F49-84D2-EA9C8335C732}" srcOrd="0" destOrd="0" presId="urn:microsoft.com/office/officeart/2005/8/layout/hierarchy1"/>
    <dgm:cxn modelId="{A1C7CABA-2B14-4C4E-A587-947B8FC6F44D}" type="presParOf" srcId="{8F642777-5807-2F49-84D2-EA9C8335C732}" destId="{D0DAC7B8-4E1A-874C-A630-D9B1E4515483}" srcOrd="0" destOrd="0" presId="urn:microsoft.com/office/officeart/2005/8/layout/hierarchy1"/>
    <dgm:cxn modelId="{BF3AF687-B337-0947-9312-3E7FCDF51445}" type="presParOf" srcId="{8F642777-5807-2F49-84D2-EA9C8335C732}" destId="{83312EFA-C6DF-864D-939A-573465BDC01D}" srcOrd="1" destOrd="0" presId="urn:microsoft.com/office/officeart/2005/8/layout/hierarchy1"/>
    <dgm:cxn modelId="{13C6F042-5E25-2A49-B32C-502C3A852BA0}" type="presParOf" srcId="{60027227-30F5-804A-A968-AEBC33597EFD}" destId="{C86B8203-960C-364C-954A-8C2D6232CA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5FB79-BE81-472F-8D76-E69CA370247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2DE23A-5563-4BC0-9AA0-4E1CBE62ACDE}">
      <dgm:prSet/>
      <dgm:spPr/>
      <dgm:t>
        <a:bodyPr/>
        <a:lstStyle/>
        <a:p>
          <a:r>
            <a:rPr lang="en-US" b="0" i="0"/>
            <a:t>• Term Life Insurance.</a:t>
          </a:r>
          <a:endParaRPr lang="en-US"/>
        </a:p>
      </dgm:t>
    </dgm:pt>
    <dgm:pt modelId="{0CEB164B-464A-4490-A053-E9CE5777B773}" type="parTrans" cxnId="{3DD184F8-58BD-4CF8-914A-DC1D69A2FA4C}">
      <dgm:prSet/>
      <dgm:spPr/>
      <dgm:t>
        <a:bodyPr/>
        <a:lstStyle/>
        <a:p>
          <a:endParaRPr lang="en-US"/>
        </a:p>
      </dgm:t>
    </dgm:pt>
    <dgm:pt modelId="{D7A173FF-474D-4AC2-A181-909F81E24C2F}" type="sibTrans" cxnId="{3DD184F8-58BD-4CF8-914A-DC1D69A2FA4C}">
      <dgm:prSet/>
      <dgm:spPr/>
      <dgm:t>
        <a:bodyPr/>
        <a:lstStyle/>
        <a:p>
          <a:endParaRPr lang="en-US"/>
        </a:p>
      </dgm:t>
    </dgm:pt>
    <dgm:pt modelId="{7264928D-D3CB-4AAD-8041-8054530AFFA0}">
      <dgm:prSet/>
      <dgm:spPr/>
      <dgm:t>
        <a:bodyPr/>
        <a:lstStyle/>
        <a:p>
          <a:r>
            <a:rPr lang="en-US" b="0" i="0"/>
            <a:t>• Whole Life Insurance.</a:t>
          </a:r>
          <a:endParaRPr lang="en-US"/>
        </a:p>
      </dgm:t>
    </dgm:pt>
    <dgm:pt modelId="{0E09BFAB-6286-4C8A-A2FE-2843435815FC}" type="parTrans" cxnId="{7301F98B-02BA-4B5C-90EF-F83F31E17A30}">
      <dgm:prSet/>
      <dgm:spPr/>
      <dgm:t>
        <a:bodyPr/>
        <a:lstStyle/>
        <a:p>
          <a:endParaRPr lang="en-US"/>
        </a:p>
      </dgm:t>
    </dgm:pt>
    <dgm:pt modelId="{9FA2133E-3B83-4F19-A51A-A6968E8FA112}" type="sibTrans" cxnId="{7301F98B-02BA-4B5C-90EF-F83F31E17A30}">
      <dgm:prSet/>
      <dgm:spPr/>
      <dgm:t>
        <a:bodyPr/>
        <a:lstStyle/>
        <a:p>
          <a:endParaRPr lang="en-US"/>
        </a:p>
      </dgm:t>
    </dgm:pt>
    <dgm:pt modelId="{11846B94-2E44-492B-91A9-6FFE366B0338}">
      <dgm:prSet/>
      <dgm:spPr/>
      <dgm:t>
        <a:bodyPr/>
        <a:lstStyle/>
        <a:p>
          <a:r>
            <a:rPr lang="en-US" b="0" i="0"/>
            <a:t>• Indexed Universal Life Insurance (IUL).</a:t>
          </a:r>
          <a:endParaRPr lang="en-US"/>
        </a:p>
      </dgm:t>
    </dgm:pt>
    <dgm:pt modelId="{EF746BD7-42AE-4515-BD07-8902701F3DCB}" type="parTrans" cxnId="{B4B0A965-E1BC-4109-8456-9377C1592492}">
      <dgm:prSet/>
      <dgm:spPr/>
      <dgm:t>
        <a:bodyPr/>
        <a:lstStyle/>
        <a:p>
          <a:endParaRPr lang="en-US"/>
        </a:p>
      </dgm:t>
    </dgm:pt>
    <dgm:pt modelId="{F165F199-8293-45E9-B712-D091C94083F6}" type="sibTrans" cxnId="{B4B0A965-E1BC-4109-8456-9377C1592492}">
      <dgm:prSet/>
      <dgm:spPr/>
      <dgm:t>
        <a:bodyPr/>
        <a:lstStyle/>
        <a:p>
          <a:endParaRPr lang="en-US"/>
        </a:p>
      </dgm:t>
    </dgm:pt>
    <dgm:pt modelId="{FD425E34-9A85-5444-B99E-79313919ECC3}" type="pres">
      <dgm:prSet presAssocID="{6835FB79-BE81-472F-8D76-E69CA370247B}" presName="diagram" presStyleCnt="0">
        <dgm:presLayoutVars>
          <dgm:dir/>
          <dgm:resizeHandles val="exact"/>
        </dgm:presLayoutVars>
      </dgm:prSet>
      <dgm:spPr/>
    </dgm:pt>
    <dgm:pt modelId="{9CD3BD31-802F-894A-BCAF-7E8C40F9C3E5}" type="pres">
      <dgm:prSet presAssocID="{AF2DE23A-5563-4BC0-9AA0-4E1CBE62ACDE}" presName="node" presStyleLbl="node1" presStyleIdx="0" presStyleCnt="3">
        <dgm:presLayoutVars>
          <dgm:bulletEnabled val="1"/>
        </dgm:presLayoutVars>
      </dgm:prSet>
      <dgm:spPr/>
    </dgm:pt>
    <dgm:pt modelId="{1011092C-09D8-9745-B94A-61A18DA04882}" type="pres">
      <dgm:prSet presAssocID="{D7A173FF-474D-4AC2-A181-909F81E24C2F}" presName="sibTrans" presStyleCnt="0"/>
      <dgm:spPr/>
    </dgm:pt>
    <dgm:pt modelId="{DBADCB54-67D2-A449-AF6C-E05A62D87429}" type="pres">
      <dgm:prSet presAssocID="{7264928D-D3CB-4AAD-8041-8054530AFFA0}" presName="node" presStyleLbl="node1" presStyleIdx="1" presStyleCnt="3">
        <dgm:presLayoutVars>
          <dgm:bulletEnabled val="1"/>
        </dgm:presLayoutVars>
      </dgm:prSet>
      <dgm:spPr/>
    </dgm:pt>
    <dgm:pt modelId="{E72EECF2-363A-3940-BA59-89B03869331F}" type="pres">
      <dgm:prSet presAssocID="{9FA2133E-3B83-4F19-A51A-A6968E8FA112}" presName="sibTrans" presStyleCnt="0"/>
      <dgm:spPr/>
    </dgm:pt>
    <dgm:pt modelId="{0C7B8332-DDE6-9348-ABB7-3DCB3467A5AB}" type="pres">
      <dgm:prSet presAssocID="{11846B94-2E44-492B-91A9-6FFE366B0338}" presName="node" presStyleLbl="node1" presStyleIdx="2" presStyleCnt="3">
        <dgm:presLayoutVars>
          <dgm:bulletEnabled val="1"/>
        </dgm:presLayoutVars>
      </dgm:prSet>
      <dgm:spPr/>
    </dgm:pt>
  </dgm:ptLst>
  <dgm:cxnLst>
    <dgm:cxn modelId="{E149EF1B-CC2C-864B-8D24-3DBA745C55C9}" type="presOf" srcId="{AF2DE23A-5563-4BC0-9AA0-4E1CBE62ACDE}" destId="{9CD3BD31-802F-894A-BCAF-7E8C40F9C3E5}" srcOrd="0" destOrd="0" presId="urn:microsoft.com/office/officeart/2005/8/layout/default"/>
    <dgm:cxn modelId="{B41C6E3D-3BF5-7145-AE91-DE6E4D9E5622}" type="presOf" srcId="{7264928D-D3CB-4AAD-8041-8054530AFFA0}" destId="{DBADCB54-67D2-A449-AF6C-E05A62D87429}" srcOrd="0" destOrd="0" presId="urn:microsoft.com/office/officeart/2005/8/layout/default"/>
    <dgm:cxn modelId="{B4B0A965-E1BC-4109-8456-9377C1592492}" srcId="{6835FB79-BE81-472F-8D76-E69CA370247B}" destId="{11846B94-2E44-492B-91A9-6FFE366B0338}" srcOrd="2" destOrd="0" parTransId="{EF746BD7-42AE-4515-BD07-8902701F3DCB}" sibTransId="{F165F199-8293-45E9-B712-D091C94083F6}"/>
    <dgm:cxn modelId="{7301F98B-02BA-4B5C-90EF-F83F31E17A30}" srcId="{6835FB79-BE81-472F-8D76-E69CA370247B}" destId="{7264928D-D3CB-4AAD-8041-8054530AFFA0}" srcOrd="1" destOrd="0" parTransId="{0E09BFAB-6286-4C8A-A2FE-2843435815FC}" sibTransId="{9FA2133E-3B83-4F19-A51A-A6968E8FA112}"/>
    <dgm:cxn modelId="{790537A6-02FF-B04E-96E7-4D463B5C4F89}" type="presOf" srcId="{6835FB79-BE81-472F-8D76-E69CA370247B}" destId="{FD425E34-9A85-5444-B99E-79313919ECC3}" srcOrd="0" destOrd="0" presId="urn:microsoft.com/office/officeart/2005/8/layout/default"/>
    <dgm:cxn modelId="{59FFBCE0-64E6-D248-8957-3DAF4513C356}" type="presOf" srcId="{11846B94-2E44-492B-91A9-6FFE366B0338}" destId="{0C7B8332-DDE6-9348-ABB7-3DCB3467A5AB}" srcOrd="0" destOrd="0" presId="urn:microsoft.com/office/officeart/2005/8/layout/default"/>
    <dgm:cxn modelId="{3DD184F8-58BD-4CF8-914A-DC1D69A2FA4C}" srcId="{6835FB79-BE81-472F-8D76-E69CA370247B}" destId="{AF2DE23A-5563-4BC0-9AA0-4E1CBE62ACDE}" srcOrd="0" destOrd="0" parTransId="{0CEB164B-464A-4490-A053-E9CE5777B773}" sibTransId="{D7A173FF-474D-4AC2-A181-909F81E24C2F}"/>
    <dgm:cxn modelId="{36D985C9-DBC7-6D4B-AC41-8812AA3087AB}" type="presParOf" srcId="{FD425E34-9A85-5444-B99E-79313919ECC3}" destId="{9CD3BD31-802F-894A-BCAF-7E8C40F9C3E5}" srcOrd="0" destOrd="0" presId="urn:microsoft.com/office/officeart/2005/8/layout/default"/>
    <dgm:cxn modelId="{4E48774A-AB6D-014D-8703-5A1993B405AD}" type="presParOf" srcId="{FD425E34-9A85-5444-B99E-79313919ECC3}" destId="{1011092C-09D8-9745-B94A-61A18DA04882}" srcOrd="1" destOrd="0" presId="urn:microsoft.com/office/officeart/2005/8/layout/default"/>
    <dgm:cxn modelId="{0C4E8A78-EAFD-674E-87A0-D91A95F487AE}" type="presParOf" srcId="{FD425E34-9A85-5444-B99E-79313919ECC3}" destId="{DBADCB54-67D2-A449-AF6C-E05A62D87429}" srcOrd="2" destOrd="0" presId="urn:microsoft.com/office/officeart/2005/8/layout/default"/>
    <dgm:cxn modelId="{41CF49E7-A1BE-5640-A7EE-C0E99EB27876}" type="presParOf" srcId="{FD425E34-9A85-5444-B99E-79313919ECC3}" destId="{E72EECF2-363A-3940-BA59-89B03869331F}" srcOrd="3" destOrd="0" presId="urn:microsoft.com/office/officeart/2005/8/layout/default"/>
    <dgm:cxn modelId="{24186900-F7B6-E44D-ADE6-121528263B8D}" type="presParOf" srcId="{FD425E34-9A85-5444-B99E-79313919ECC3}" destId="{0C7B8332-DDE6-9348-ABB7-3DCB3467A5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496A3-FE33-48AC-9BAC-AF117B448D8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A203F8D-6554-4C99-B2E8-E50BBD42C193}">
      <dgm:prSet/>
      <dgm:spPr/>
      <dgm:t>
        <a:bodyPr/>
        <a:lstStyle/>
        <a:p>
          <a:r>
            <a:rPr lang="en-US" b="0" i="0"/>
            <a:t>• Policy builds cash value based on indexed performance.</a:t>
          </a:r>
          <a:endParaRPr lang="en-US"/>
        </a:p>
      </dgm:t>
    </dgm:pt>
    <dgm:pt modelId="{6A0F5B98-4A2E-406A-8301-4B6DAF440EBB}" type="parTrans" cxnId="{58061CE2-ABDA-4335-B54E-BF82CD49FA99}">
      <dgm:prSet/>
      <dgm:spPr/>
      <dgm:t>
        <a:bodyPr/>
        <a:lstStyle/>
        <a:p>
          <a:endParaRPr lang="en-US"/>
        </a:p>
      </dgm:t>
    </dgm:pt>
    <dgm:pt modelId="{0ED779BB-CA45-402D-91B3-11C76FCF628F}" type="sibTrans" cxnId="{58061CE2-ABDA-4335-B54E-BF82CD49FA99}">
      <dgm:prSet/>
      <dgm:spPr/>
      <dgm:t>
        <a:bodyPr/>
        <a:lstStyle/>
        <a:p>
          <a:endParaRPr lang="en-US"/>
        </a:p>
      </dgm:t>
    </dgm:pt>
    <dgm:pt modelId="{63930952-F770-4529-B3F8-6228FBCF4970}">
      <dgm:prSet/>
      <dgm:spPr/>
      <dgm:t>
        <a:bodyPr/>
        <a:lstStyle/>
        <a:p>
          <a:r>
            <a:rPr lang="en-US" b="0" i="0"/>
            <a:t>• Offers a guaranteed minimum interest rate.</a:t>
          </a:r>
          <a:endParaRPr lang="en-US"/>
        </a:p>
      </dgm:t>
    </dgm:pt>
    <dgm:pt modelId="{5316739C-F648-4E54-9C5C-3E735EC8C9E8}" type="parTrans" cxnId="{2B948EBD-95B4-40C6-B2C1-4CFE883E8C8D}">
      <dgm:prSet/>
      <dgm:spPr/>
      <dgm:t>
        <a:bodyPr/>
        <a:lstStyle/>
        <a:p>
          <a:endParaRPr lang="en-US"/>
        </a:p>
      </dgm:t>
    </dgm:pt>
    <dgm:pt modelId="{E9987B8D-1928-4AA4-829A-729831C2B645}" type="sibTrans" cxnId="{2B948EBD-95B4-40C6-B2C1-4CFE883E8C8D}">
      <dgm:prSet/>
      <dgm:spPr/>
      <dgm:t>
        <a:bodyPr/>
        <a:lstStyle/>
        <a:p>
          <a:endParaRPr lang="en-US"/>
        </a:p>
      </dgm:t>
    </dgm:pt>
    <dgm:pt modelId="{D577B8E2-3E03-45D1-984C-AABF5CF552EB}" type="pres">
      <dgm:prSet presAssocID="{E16496A3-FE33-48AC-9BAC-AF117B448D85}" presName="root" presStyleCnt="0">
        <dgm:presLayoutVars>
          <dgm:dir/>
          <dgm:resizeHandles val="exact"/>
        </dgm:presLayoutVars>
      </dgm:prSet>
      <dgm:spPr/>
    </dgm:pt>
    <dgm:pt modelId="{0231D585-4A2A-44B8-B77B-0D8E76F8FEBD}" type="pres">
      <dgm:prSet presAssocID="{9A203F8D-6554-4C99-B2E8-E50BBD42C193}" presName="compNode" presStyleCnt="0"/>
      <dgm:spPr/>
    </dgm:pt>
    <dgm:pt modelId="{59E7F7DC-5ACC-4FB2-BA26-49902FA7B950}" type="pres">
      <dgm:prSet presAssocID="{9A203F8D-6554-4C99-B2E8-E50BBD42C1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87357819-AD49-406E-98EB-899316298A69}" type="pres">
      <dgm:prSet presAssocID="{9A203F8D-6554-4C99-B2E8-E50BBD42C193}" presName="spaceRect" presStyleCnt="0"/>
      <dgm:spPr/>
    </dgm:pt>
    <dgm:pt modelId="{16EA82DE-E5BA-496C-9D03-CEC2CEFFCD35}" type="pres">
      <dgm:prSet presAssocID="{9A203F8D-6554-4C99-B2E8-E50BBD42C193}" presName="textRect" presStyleLbl="revTx" presStyleIdx="0" presStyleCnt="2">
        <dgm:presLayoutVars>
          <dgm:chMax val="1"/>
          <dgm:chPref val="1"/>
        </dgm:presLayoutVars>
      </dgm:prSet>
      <dgm:spPr/>
    </dgm:pt>
    <dgm:pt modelId="{54672AC5-92BF-4D2C-9331-473A1DB2DC47}" type="pres">
      <dgm:prSet presAssocID="{0ED779BB-CA45-402D-91B3-11C76FCF628F}" presName="sibTrans" presStyleCnt="0"/>
      <dgm:spPr/>
    </dgm:pt>
    <dgm:pt modelId="{BAE7ECD8-0B1C-4349-8A0A-9F846CCAFE2B}" type="pres">
      <dgm:prSet presAssocID="{63930952-F770-4529-B3F8-6228FBCF4970}" presName="compNode" presStyleCnt="0"/>
      <dgm:spPr/>
    </dgm:pt>
    <dgm:pt modelId="{F1005010-988A-4AB3-9568-C46BE46C412C}" type="pres">
      <dgm:prSet presAssocID="{63930952-F770-4529-B3F8-6228FBCF49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DB3C76D1-7EFB-4389-96EF-6AF3E500E258}" type="pres">
      <dgm:prSet presAssocID="{63930952-F770-4529-B3F8-6228FBCF4970}" presName="spaceRect" presStyleCnt="0"/>
      <dgm:spPr/>
    </dgm:pt>
    <dgm:pt modelId="{2D623BF4-A97D-411C-9FF6-2B22E164B88F}" type="pres">
      <dgm:prSet presAssocID="{63930952-F770-4529-B3F8-6228FBCF497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1105480-2F47-4F32-A6C4-7E4A33AE54BB}" type="presOf" srcId="{9A203F8D-6554-4C99-B2E8-E50BBD42C193}" destId="{16EA82DE-E5BA-496C-9D03-CEC2CEFFCD35}" srcOrd="0" destOrd="0" presId="urn:microsoft.com/office/officeart/2018/2/layout/IconLabelList"/>
    <dgm:cxn modelId="{E6207993-39AF-46CE-A6D2-7CD2F8FBF352}" type="presOf" srcId="{63930952-F770-4529-B3F8-6228FBCF4970}" destId="{2D623BF4-A97D-411C-9FF6-2B22E164B88F}" srcOrd="0" destOrd="0" presId="urn:microsoft.com/office/officeart/2018/2/layout/IconLabelList"/>
    <dgm:cxn modelId="{2B948EBD-95B4-40C6-B2C1-4CFE883E8C8D}" srcId="{E16496A3-FE33-48AC-9BAC-AF117B448D85}" destId="{63930952-F770-4529-B3F8-6228FBCF4970}" srcOrd="1" destOrd="0" parTransId="{5316739C-F648-4E54-9C5C-3E735EC8C9E8}" sibTransId="{E9987B8D-1928-4AA4-829A-729831C2B645}"/>
    <dgm:cxn modelId="{58061CE2-ABDA-4335-B54E-BF82CD49FA99}" srcId="{E16496A3-FE33-48AC-9BAC-AF117B448D85}" destId="{9A203F8D-6554-4C99-B2E8-E50BBD42C193}" srcOrd="0" destOrd="0" parTransId="{6A0F5B98-4A2E-406A-8301-4B6DAF440EBB}" sibTransId="{0ED779BB-CA45-402D-91B3-11C76FCF628F}"/>
    <dgm:cxn modelId="{EC4516EA-94B8-4253-BA49-EF6E49B56E4B}" type="presOf" srcId="{E16496A3-FE33-48AC-9BAC-AF117B448D85}" destId="{D577B8E2-3E03-45D1-984C-AABF5CF552EB}" srcOrd="0" destOrd="0" presId="urn:microsoft.com/office/officeart/2018/2/layout/IconLabelList"/>
    <dgm:cxn modelId="{79BDBAD0-2285-4479-99C5-47F3E879624B}" type="presParOf" srcId="{D577B8E2-3E03-45D1-984C-AABF5CF552EB}" destId="{0231D585-4A2A-44B8-B77B-0D8E76F8FEBD}" srcOrd="0" destOrd="0" presId="urn:microsoft.com/office/officeart/2018/2/layout/IconLabelList"/>
    <dgm:cxn modelId="{1519D6B3-D213-475F-8A36-8106201B17B9}" type="presParOf" srcId="{0231D585-4A2A-44B8-B77B-0D8E76F8FEBD}" destId="{59E7F7DC-5ACC-4FB2-BA26-49902FA7B950}" srcOrd="0" destOrd="0" presId="urn:microsoft.com/office/officeart/2018/2/layout/IconLabelList"/>
    <dgm:cxn modelId="{656E168C-6771-49A8-A63C-8E93941523BE}" type="presParOf" srcId="{0231D585-4A2A-44B8-B77B-0D8E76F8FEBD}" destId="{87357819-AD49-406E-98EB-899316298A69}" srcOrd="1" destOrd="0" presId="urn:microsoft.com/office/officeart/2018/2/layout/IconLabelList"/>
    <dgm:cxn modelId="{A4652162-DC6F-4F8D-94A3-17B160C16676}" type="presParOf" srcId="{0231D585-4A2A-44B8-B77B-0D8E76F8FEBD}" destId="{16EA82DE-E5BA-496C-9D03-CEC2CEFFCD35}" srcOrd="2" destOrd="0" presId="urn:microsoft.com/office/officeart/2018/2/layout/IconLabelList"/>
    <dgm:cxn modelId="{1C8AF4B5-50E6-45C5-812E-D40DFD8323C0}" type="presParOf" srcId="{D577B8E2-3E03-45D1-984C-AABF5CF552EB}" destId="{54672AC5-92BF-4D2C-9331-473A1DB2DC47}" srcOrd="1" destOrd="0" presId="urn:microsoft.com/office/officeart/2018/2/layout/IconLabelList"/>
    <dgm:cxn modelId="{27E7DD92-D0F0-4974-AF71-7CE950180748}" type="presParOf" srcId="{D577B8E2-3E03-45D1-984C-AABF5CF552EB}" destId="{BAE7ECD8-0B1C-4349-8A0A-9F846CCAFE2B}" srcOrd="2" destOrd="0" presId="urn:microsoft.com/office/officeart/2018/2/layout/IconLabelList"/>
    <dgm:cxn modelId="{0BDBC31D-F4E3-4DBD-9840-0ECBC99B9E7C}" type="presParOf" srcId="{BAE7ECD8-0B1C-4349-8A0A-9F846CCAFE2B}" destId="{F1005010-988A-4AB3-9568-C46BE46C412C}" srcOrd="0" destOrd="0" presId="urn:microsoft.com/office/officeart/2018/2/layout/IconLabelList"/>
    <dgm:cxn modelId="{7D76AEE2-FA2A-4C9C-A849-E466C2165D7B}" type="presParOf" srcId="{BAE7ECD8-0B1C-4349-8A0A-9F846CCAFE2B}" destId="{DB3C76D1-7EFB-4389-96EF-6AF3E500E258}" srcOrd="1" destOrd="0" presId="urn:microsoft.com/office/officeart/2018/2/layout/IconLabelList"/>
    <dgm:cxn modelId="{6B3EE3BB-2C5E-43B3-AC26-F1BCAB5C89BF}" type="presParOf" srcId="{BAE7ECD8-0B1C-4349-8A0A-9F846CCAFE2B}" destId="{2D623BF4-A97D-411C-9FF6-2B22E164B8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87B0CB-32F0-4CA4-BBD0-784053AC13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9FDAB4B-AADF-4FD3-B6A2-7058F3760C32}">
      <dgm:prSet/>
      <dgm:spPr/>
      <dgm:t>
        <a:bodyPr/>
        <a:lstStyle/>
        <a:p>
          <a:r>
            <a:rPr lang="en-US" b="0" i="0"/>
            <a:t>• Flexibility in premium payments.</a:t>
          </a:r>
          <a:endParaRPr lang="en-US"/>
        </a:p>
      </dgm:t>
    </dgm:pt>
    <dgm:pt modelId="{8652C1FF-72D1-4C92-9E25-8451A61C8E03}" type="parTrans" cxnId="{2DDD9FDD-D688-4CAE-901E-C5FD44100504}">
      <dgm:prSet/>
      <dgm:spPr/>
      <dgm:t>
        <a:bodyPr/>
        <a:lstStyle/>
        <a:p>
          <a:endParaRPr lang="en-US"/>
        </a:p>
      </dgm:t>
    </dgm:pt>
    <dgm:pt modelId="{F254781C-B111-4D60-A0EF-7E5AF2B48189}" type="sibTrans" cxnId="{2DDD9FDD-D688-4CAE-901E-C5FD44100504}">
      <dgm:prSet/>
      <dgm:spPr/>
      <dgm:t>
        <a:bodyPr/>
        <a:lstStyle/>
        <a:p>
          <a:endParaRPr lang="en-US"/>
        </a:p>
      </dgm:t>
    </dgm:pt>
    <dgm:pt modelId="{45833BC0-1959-497E-AE93-7D913F074570}">
      <dgm:prSet/>
      <dgm:spPr/>
      <dgm:t>
        <a:bodyPr/>
        <a:lstStyle/>
        <a:p>
          <a:r>
            <a:rPr lang="en-US" b="0" i="0"/>
            <a:t>• Higher growth potential compared to traditional life insurance.</a:t>
          </a:r>
          <a:endParaRPr lang="en-US"/>
        </a:p>
      </dgm:t>
    </dgm:pt>
    <dgm:pt modelId="{79C261EC-F023-4022-93C3-0BFF852B8BD9}" type="parTrans" cxnId="{AA54E887-FAAF-454F-B067-605F18149F4F}">
      <dgm:prSet/>
      <dgm:spPr/>
      <dgm:t>
        <a:bodyPr/>
        <a:lstStyle/>
        <a:p>
          <a:endParaRPr lang="en-US"/>
        </a:p>
      </dgm:t>
    </dgm:pt>
    <dgm:pt modelId="{F1FF965E-7688-4BB1-A7AC-B00B2DEB4D7C}" type="sibTrans" cxnId="{AA54E887-FAAF-454F-B067-605F18149F4F}">
      <dgm:prSet/>
      <dgm:spPr/>
      <dgm:t>
        <a:bodyPr/>
        <a:lstStyle/>
        <a:p>
          <a:endParaRPr lang="en-US"/>
        </a:p>
      </dgm:t>
    </dgm:pt>
    <dgm:pt modelId="{88C1597D-6E39-4ABF-B30F-34AB7F1EC13B}" type="pres">
      <dgm:prSet presAssocID="{B687B0CB-32F0-4CA4-BBD0-784053AC1389}" presName="root" presStyleCnt="0">
        <dgm:presLayoutVars>
          <dgm:dir/>
          <dgm:resizeHandles val="exact"/>
        </dgm:presLayoutVars>
      </dgm:prSet>
      <dgm:spPr/>
    </dgm:pt>
    <dgm:pt modelId="{43BC8869-51BE-4433-84DD-4B64A46D3DF3}" type="pres">
      <dgm:prSet presAssocID="{19FDAB4B-AADF-4FD3-B6A2-7058F3760C32}" presName="compNode" presStyleCnt="0"/>
      <dgm:spPr/>
    </dgm:pt>
    <dgm:pt modelId="{F242E8A0-7428-4278-A2AF-16E9D8194EBB}" type="pres">
      <dgm:prSet presAssocID="{19FDAB4B-AADF-4FD3-B6A2-7058F3760C32}" presName="bgRect" presStyleLbl="bgShp" presStyleIdx="0" presStyleCnt="2"/>
      <dgm:spPr/>
    </dgm:pt>
    <dgm:pt modelId="{A958B6CD-18DD-421A-A65C-2F215C6E6ADA}" type="pres">
      <dgm:prSet presAssocID="{19FDAB4B-AADF-4FD3-B6A2-7058F3760C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E0AF415-99C5-4585-BD3D-1578F43D23DE}" type="pres">
      <dgm:prSet presAssocID="{19FDAB4B-AADF-4FD3-B6A2-7058F3760C32}" presName="spaceRect" presStyleCnt="0"/>
      <dgm:spPr/>
    </dgm:pt>
    <dgm:pt modelId="{FE0B195E-1990-4C84-AD72-02848982F64D}" type="pres">
      <dgm:prSet presAssocID="{19FDAB4B-AADF-4FD3-B6A2-7058F3760C32}" presName="parTx" presStyleLbl="revTx" presStyleIdx="0" presStyleCnt="2">
        <dgm:presLayoutVars>
          <dgm:chMax val="0"/>
          <dgm:chPref val="0"/>
        </dgm:presLayoutVars>
      </dgm:prSet>
      <dgm:spPr/>
    </dgm:pt>
    <dgm:pt modelId="{6570F400-FD4A-4F1C-968A-6F45D7F8C693}" type="pres">
      <dgm:prSet presAssocID="{F254781C-B111-4D60-A0EF-7E5AF2B48189}" presName="sibTrans" presStyleCnt="0"/>
      <dgm:spPr/>
    </dgm:pt>
    <dgm:pt modelId="{67C50B6B-933B-40F8-A603-BB5A10486432}" type="pres">
      <dgm:prSet presAssocID="{45833BC0-1959-497E-AE93-7D913F074570}" presName="compNode" presStyleCnt="0"/>
      <dgm:spPr/>
    </dgm:pt>
    <dgm:pt modelId="{5D637D6C-C42A-450C-B73D-0197CA6CB892}" type="pres">
      <dgm:prSet presAssocID="{45833BC0-1959-497E-AE93-7D913F074570}" presName="bgRect" presStyleLbl="bgShp" presStyleIdx="1" presStyleCnt="2"/>
      <dgm:spPr/>
    </dgm:pt>
    <dgm:pt modelId="{A082735B-7426-442D-B247-2B94D85CEA2C}" type="pres">
      <dgm:prSet presAssocID="{45833BC0-1959-497E-AE93-7D913F0745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751C88B5-BABB-46FB-8E66-4A4E9C39491D}" type="pres">
      <dgm:prSet presAssocID="{45833BC0-1959-497E-AE93-7D913F074570}" presName="spaceRect" presStyleCnt="0"/>
      <dgm:spPr/>
    </dgm:pt>
    <dgm:pt modelId="{A28F1186-9F65-4BAE-9A84-4267B71FE0E4}" type="pres">
      <dgm:prSet presAssocID="{45833BC0-1959-497E-AE93-7D913F07457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5161C84-A618-4142-AA4F-AB5221320178}" type="presOf" srcId="{B687B0CB-32F0-4CA4-BBD0-784053AC1389}" destId="{88C1597D-6E39-4ABF-B30F-34AB7F1EC13B}" srcOrd="0" destOrd="0" presId="urn:microsoft.com/office/officeart/2018/2/layout/IconVerticalSolidList"/>
    <dgm:cxn modelId="{AA54E887-FAAF-454F-B067-605F18149F4F}" srcId="{B687B0CB-32F0-4CA4-BBD0-784053AC1389}" destId="{45833BC0-1959-497E-AE93-7D913F074570}" srcOrd="1" destOrd="0" parTransId="{79C261EC-F023-4022-93C3-0BFF852B8BD9}" sibTransId="{F1FF965E-7688-4BB1-A7AC-B00B2DEB4D7C}"/>
    <dgm:cxn modelId="{8128CACF-F16A-4FA9-ACB1-69F56082D40A}" type="presOf" srcId="{45833BC0-1959-497E-AE93-7D913F074570}" destId="{A28F1186-9F65-4BAE-9A84-4267B71FE0E4}" srcOrd="0" destOrd="0" presId="urn:microsoft.com/office/officeart/2018/2/layout/IconVerticalSolidList"/>
    <dgm:cxn modelId="{2DDD9FDD-D688-4CAE-901E-C5FD44100504}" srcId="{B687B0CB-32F0-4CA4-BBD0-784053AC1389}" destId="{19FDAB4B-AADF-4FD3-B6A2-7058F3760C32}" srcOrd="0" destOrd="0" parTransId="{8652C1FF-72D1-4C92-9E25-8451A61C8E03}" sibTransId="{F254781C-B111-4D60-A0EF-7E5AF2B48189}"/>
    <dgm:cxn modelId="{905141E7-9FC4-42FD-96C9-4C8BEABA5713}" type="presOf" srcId="{19FDAB4B-AADF-4FD3-B6A2-7058F3760C32}" destId="{FE0B195E-1990-4C84-AD72-02848982F64D}" srcOrd="0" destOrd="0" presId="urn:microsoft.com/office/officeart/2018/2/layout/IconVerticalSolidList"/>
    <dgm:cxn modelId="{CB5D1548-0E10-41B1-8593-ADA402853C20}" type="presParOf" srcId="{88C1597D-6E39-4ABF-B30F-34AB7F1EC13B}" destId="{43BC8869-51BE-4433-84DD-4B64A46D3DF3}" srcOrd="0" destOrd="0" presId="urn:microsoft.com/office/officeart/2018/2/layout/IconVerticalSolidList"/>
    <dgm:cxn modelId="{E3375A21-7C2B-4C9E-A01E-7527C77D5C46}" type="presParOf" srcId="{43BC8869-51BE-4433-84DD-4B64A46D3DF3}" destId="{F242E8A0-7428-4278-A2AF-16E9D8194EBB}" srcOrd="0" destOrd="0" presId="urn:microsoft.com/office/officeart/2018/2/layout/IconVerticalSolidList"/>
    <dgm:cxn modelId="{3F5A96C4-BCD9-401C-A402-7162E42A6342}" type="presParOf" srcId="{43BC8869-51BE-4433-84DD-4B64A46D3DF3}" destId="{A958B6CD-18DD-421A-A65C-2F215C6E6ADA}" srcOrd="1" destOrd="0" presId="urn:microsoft.com/office/officeart/2018/2/layout/IconVerticalSolidList"/>
    <dgm:cxn modelId="{63095DBD-B4CE-4A34-A9C1-DAB25310E02F}" type="presParOf" srcId="{43BC8869-51BE-4433-84DD-4B64A46D3DF3}" destId="{9E0AF415-99C5-4585-BD3D-1578F43D23DE}" srcOrd="2" destOrd="0" presId="urn:microsoft.com/office/officeart/2018/2/layout/IconVerticalSolidList"/>
    <dgm:cxn modelId="{BDC18F81-BB4E-4AA2-BB93-3C613F494AE2}" type="presParOf" srcId="{43BC8869-51BE-4433-84DD-4B64A46D3DF3}" destId="{FE0B195E-1990-4C84-AD72-02848982F64D}" srcOrd="3" destOrd="0" presId="urn:microsoft.com/office/officeart/2018/2/layout/IconVerticalSolidList"/>
    <dgm:cxn modelId="{117B68B9-B87E-4619-8FB5-C30F5430BEDC}" type="presParOf" srcId="{88C1597D-6E39-4ABF-B30F-34AB7F1EC13B}" destId="{6570F400-FD4A-4F1C-968A-6F45D7F8C693}" srcOrd="1" destOrd="0" presId="urn:microsoft.com/office/officeart/2018/2/layout/IconVerticalSolidList"/>
    <dgm:cxn modelId="{F6220F7F-55D4-4594-B65B-D0AF9AD3F8B9}" type="presParOf" srcId="{88C1597D-6E39-4ABF-B30F-34AB7F1EC13B}" destId="{67C50B6B-933B-40F8-A603-BB5A10486432}" srcOrd="2" destOrd="0" presId="urn:microsoft.com/office/officeart/2018/2/layout/IconVerticalSolidList"/>
    <dgm:cxn modelId="{01525DF3-0119-40C7-86A6-4E786F9D76D4}" type="presParOf" srcId="{67C50B6B-933B-40F8-A603-BB5A10486432}" destId="{5D637D6C-C42A-450C-B73D-0197CA6CB892}" srcOrd="0" destOrd="0" presId="urn:microsoft.com/office/officeart/2018/2/layout/IconVerticalSolidList"/>
    <dgm:cxn modelId="{DF08CFB6-316D-403C-8BEE-F429B8E364DE}" type="presParOf" srcId="{67C50B6B-933B-40F8-A603-BB5A10486432}" destId="{A082735B-7426-442D-B247-2B94D85CEA2C}" srcOrd="1" destOrd="0" presId="urn:microsoft.com/office/officeart/2018/2/layout/IconVerticalSolidList"/>
    <dgm:cxn modelId="{EA748A4A-9C41-4543-B95F-619F6C543A8C}" type="presParOf" srcId="{67C50B6B-933B-40F8-A603-BB5A10486432}" destId="{751C88B5-BABB-46FB-8E66-4A4E9C39491D}" srcOrd="2" destOrd="0" presId="urn:microsoft.com/office/officeart/2018/2/layout/IconVerticalSolidList"/>
    <dgm:cxn modelId="{A6FD4406-B0C5-4D52-99F5-91CE9FEFB3D9}" type="presParOf" srcId="{67C50B6B-933B-40F8-A603-BB5A10486432}" destId="{A28F1186-9F65-4BAE-9A84-4267B71FE0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9C944-0106-B149-BC26-F895E4AC400D}">
      <dsp:nvSpPr>
        <dsp:cNvPr id="0" name=""/>
        <dsp:cNvSpPr/>
      </dsp:nvSpPr>
      <dsp:spPr>
        <a:xfrm>
          <a:off x="881" y="0"/>
          <a:ext cx="3436797" cy="34226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946" tIns="330200" rIns="26794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• Importance of financial security and wealth planning.</a:t>
          </a:r>
          <a:endParaRPr lang="en-US" sz="2300" kern="1200"/>
        </a:p>
      </dsp:txBody>
      <dsp:txXfrm>
        <a:off x="881" y="1300619"/>
        <a:ext cx="3436797" cy="2053609"/>
      </dsp:txXfrm>
    </dsp:sp>
    <dsp:sp modelId="{132F5A54-203D-704F-9FE2-9ADF15DE4D68}">
      <dsp:nvSpPr>
        <dsp:cNvPr id="0" name=""/>
        <dsp:cNvSpPr/>
      </dsp:nvSpPr>
      <dsp:spPr>
        <a:xfrm>
          <a:off x="1205877" y="342268"/>
          <a:ext cx="1026804" cy="10268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4" tIns="12700" rIns="800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56249" y="492640"/>
        <a:ext cx="726060" cy="726060"/>
      </dsp:txXfrm>
    </dsp:sp>
    <dsp:sp modelId="{540B4FAD-B719-2A4C-B9F1-6CDBECDA5F07}">
      <dsp:nvSpPr>
        <dsp:cNvPr id="0" name=""/>
        <dsp:cNvSpPr/>
      </dsp:nvSpPr>
      <dsp:spPr>
        <a:xfrm>
          <a:off x="881" y="3422611"/>
          <a:ext cx="3436797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D0532-C221-C24F-BD98-CDCAA8C56B55}">
      <dsp:nvSpPr>
        <dsp:cNvPr id="0" name=""/>
        <dsp:cNvSpPr/>
      </dsp:nvSpPr>
      <dsp:spPr>
        <a:xfrm>
          <a:off x="3781358" y="0"/>
          <a:ext cx="3436797" cy="34226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946" tIns="330200" rIns="26794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• Overview of life insurance and Indexed Universal Life Insurance (IULs).</a:t>
          </a:r>
          <a:endParaRPr lang="en-US" sz="2300" kern="1200"/>
        </a:p>
      </dsp:txBody>
      <dsp:txXfrm>
        <a:off x="3781358" y="1300619"/>
        <a:ext cx="3436797" cy="2053609"/>
      </dsp:txXfrm>
    </dsp:sp>
    <dsp:sp modelId="{3B3975F7-7DE9-FF40-B9E8-FFBD1DBED070}">
      <dsp:nvSpPr>
        <dsp:cNvPr id="0" name=""/>
        <dsp:cNvSpPr/>
      </dsp:nvSpPr>
      <dsp:spPr>
        <a:xfrm>
          <a:off x="4986354" y="342268"/>
          <a:ext cx="1026804" cy="10268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4" tIns="12700" rIns="8005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36726" y="492640"/>
        <a:ext cx="726060" cy="726060"/>
      </dsp:txXfrm>
    </dsp:sp>
    <dsp:sp modelId="{D6FE36FD-EA7F-EA41-9F9B-FED6B3D30FD9}">
      <dsp:nvSpPr>
        <dsp:cNvPr id="0" name=""/>
        <dsp:cNvSpPr/>
      </dsp:nvSpPr>
      <dsp:spPr>
        <a:xfrm>
          <a:off x="3781358" y="3422611"/>
          <a:ext cx="3436797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14D5-4371-0543-AB9A-717DB34175D1}">
      <dsp:nvSpPr>
        <dsp:cNvPr id="0" name=""/>
        <dsp:cNvSpPr/>
      </dsp:nvSpPr>
      <dsp:spPr>
        <a:xfrm>
          <a:off x="881" y="566028"/>
          <a:ext cx="3093117" cy="196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60909-C836-854F-96EB-FA19854FDBC3}">
      <dsp:nvSpPr>
        <dsp:cNvPr id="0" name=""/>
        <dsp:cNvSpPr/>
      </dsp:nvSpPr>
      <dsp:spPr>
        <a:xfrm>
          <a:off x="344560" y="892524"/>
          <a:ext cx="3093117" cy="196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• Financial safety net for your family.</a:t>
          </a:r>
          <a:endParaRPr lang="en-US" sz="2900" kern="1200"/>
        </a:p>
      </dsp:txBody>
      <dsp:txXfrm>
        <a:off x="402087" y="950051"/>
        <a:ext cx="2978063" cy="1849075"/>
      </dsp:txXfrm>
    </dsp:sp>
    <dsp:sp modelId="{D0DAC7B8-4E1A-874C-A630-D9B1E4515483}">
      <dsp:nvSpPr>
        <dsp:cNvPr id="0" name=""/>
        <dsp:cNvSpPr/>
      </dsp:nvSpPr>
      <dsp:spPr>
        <a:xfrm>
          <a:off x="3781358" y="566028"/>
          <a:ext cx="3093117" cy="196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12EFA-C6DF-864D-939A-573465BDC01D}">
      <dsp:nvSpPr>
        <dsp:cNvPr id="0" name=""/>
        <dsp:cNvSpPr/>
      </dsp:nvSpPr>
      <dsp:spPr>
        <a:xfrm>
          <a:off x="4125038" y="892524"/>
          <a:ext cx="3093117" cy="1964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• Lump sum payout upon death of the insured.</a:t>
          </a:r>
          <a:endParaRPr lang="en-US" sz="2900" kern="1200"/>
        </a:p>
      </dsp:txBody>
      <dsp:txXfrm>
        <a:off x="4182565" y="950051"/>
        <a:ext cx="2978063" cy="1849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3BD31-802F-894A-BCAF-7E8C40F9C3E5}">
      <dsp:nvSpPr>
        <dsp:cNvPr id="0" name=""/>
        <dsp:cNvSpPr/>
      </dsp:nvSpPr>
      <dsp:spPr>
        <a:xfrm>
          <a:off x="848448" y="2107"/>
          <a:ext cx="2629590" cy="1577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• Term Life Insurance.</a:t>
          </a:r>
          <a:endParaRPr lang="en-US" sz="2600" kern="1200"/>
        </a:p>
      </dsp:txBody>
      <dsp:txXfrm>
        <a:off x="848448" y="2107"/>
        <a:ext cx="2629590" cy="1577754"/>
      </dsp:txXfrm>
    </dsp:sp>
    <dsp:sp modelId="{DBADCB54-67D2-A449-AF6C-E05A62D87429}">
      <dsp:nvSpPr>
        <dsp:cNvPr id="0" name=""/>
        <dsp:cNvSpPr/>
      </dsp:nvSpPr>
      <dsp:spPr>
        <a:xfrm>
          <a:off x="3740998" y="2107"/>
          <a:ext cx="2629590" cy="1577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• Whole Life Insurance.</a:t>
          </a:r>
          <a:endParaRPr lang="en-US" sz="2600" kern="1200"/>
        </a:p>
      </dsp:txBody>
      <dsp:txXfrm>
        <a:off x="3740998" y="2107"/>
        <a:ext cx="2629590" cy="1577754"/>
      </dsp:txXfrm>
    </dsp:sp>
    <dsp:sp modelId="{0C7B8332-DDE6-9348-ABB7-3DCB3467A5AB}">
      <dsp:nvSpPr>
        <dsp:cNvPr id="0" name=""/>
        <dsp:cNvSpPr/>
      </dsp:nvSpPr>
      <dsp:spPr>
        <a:xfrm>
          <a:off x="2294723" y="1842821"/>
          <a:ext cx="2629590" cy="15777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• Indexed Universal Life Insurance (IUL).</a:t>
          </a:r>
          <a:endParaRPr lang="en-US" sz="2600" kern="1200"/>
        </a:p>
      </dsp:txBody>
      <dsp:txXfrm>
        <a:off x="2294723" y="1842821"/>
        <a:ext cx="2629590" cy="1577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F7DC-5ACC-4FB2-BA26-49902FA7B950}">
      <dsp:nvSpPr>
        <dsp:cNvPr id="0" name=""/>
        <dsp:cNvSpPr/>
      </dsp:nvSpPr>
      <dsp:spPr>
        <a:xfrm>
          <a:off x="931315" y="415254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A82DE-E5BA-496C-9D03-CEC2CEFFCD35}">
      <dsp:nvSpPr>
        <dsp:cNvPr id="0" name=""/>
        <dsp:cNvSpPr/>
      </dsp:nvSpPr>
      <dsp:spPr>
        <a:xfrm>
          <a:off x="24846" y="2287428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• Policy builds cash value based on indexed performance.</a:t>
          </a:r>
          <a:endParaRPr lang="en-US" sz="1700" kern="1200"/>
        </a:p>
      </dsp:txBody>
      <dsp:txXfrm>
        <a:off x="24846" y="2287428"/>
        <a:ext cx="3296250" cy="720000"/>
      </dsp:txXfrm>
    </dsp:sp>
    <dsp:sp modelId="{F1005010-988A-4AB3-9568-C46BE46C412C}">
      <dsp:nvSpPr>
        <dsp:cNvPr id="0" name=""/>
        <dsp:cNvSpPr/>
      </dsp:nvSpPr>
      <dsp:spPr>
        <a:xfrm>
          <a:off x="4804409" y="415254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23BF4-A97D-411C-9FF6-2B22E164B88F}">
      <dsp:nvSpPr>
        <dsp:cNvPr id="0" name=""/>
        <dsp:cNvSpPr/>
      </dsp:nvSpPr>
      <dsp:spPr>
        <a:xfrm>
          <a:off x="3897940" y="2287428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• Offers a guaranteed minimum interest rate.</a:t>
          </a:r>
          <a:endParaRPr lang="en-US" sz="1700" kern="1200"/>
        </a:p>
      </dsp:txBody>
      <dsp:txXfrm>
        <a:off x="3897940" y="2287428"/>
        <a:ext cx="329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2E8A0-7428-4278-A2AF-16E9D8194EBB}">
      <dsp:nvSpPr>
        <dsp:cNvPr id="0" name=""/>
        <dsp:cNvSpPr/>
      </dsp:nvSpPr>
      <dsp:spPr>
        <a:xfrm>
          <a:off x="0" y="556185"/>
          <a:ext cx="7219037" cy="102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8B6CD-18DD-421A-A65C-2F215C6E6ADA}">
      <dsp:nvSpPr>
        <dsp:cNvPr id="0" name=""/>
        <dsp:cNvSpPr/>
      </dsp:nvSpPr>
      <dsp:spPr>
        <a:xfrm>
          <a:off x="310608" y="787217"/>
          <a:ext cx="564742" cy="564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B195E-1990-4C84-AD72-02848982F64D}">
      <dsp:nvSpPr>
        <dsp:cNvPr id="0" name=""/>
        <dsp:cNvSpPr/>
      </dsp:nvSpPr>
      <dsp:spPr>
        <a:xfrm>
          <a:off x="1185959" y="556185"/>
          <a:ext cx="6033077" cy="102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70" tIns="108670" rIns="108670" bIns="10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• Flexibility in premium payments.</a:t>
          </a:r>
          <a:endParaRPr lang="en-US" sz="2500" kern="1200"/>
        </a:p>
      </dsp:txBody>
      <dsp:txXfrm>
        <a:off x="1185959" y="556185"/>
        <a:ext cx="6033077" cy="1026804"/>
      </dsp:txXfrm>
    </dsp:sp>
    <dsp:sp modelId="{5D637D6C-C42A-450C-B73D-0197CA6CB892}">
      <dsp:nvSpPr>
        <dsp:cNvPr id="0" name=""/>
        <dsp:cNvSpPr/>
      </dsp:nvSpPr>
      <dsp:spPr>
        <a:xfrm>
          <a:off x="0" y="1839692"/>
          <a:ext cx="7219037" cy="102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735B-7426-442D-B247-2B94D85CEA2C}">
      <dsp:nvSpPr>
        <dsp:cNvPr id="0" name=""/>
        <dsp:cNvSpPr/>
      </dsp:nvSpPr>
      <dsp:spPr>
        <a:xfrm>
          <a:off x="310608" y="2070723"/>
          <a:ext cx="564742" cy="564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F1186-9F65-4BAE-9A84-4267B71FE0E4}">
      <dsp:nvSpPr>
        <dsp:cNvPr id="0" name=""/>
        <dsp:cNvSpPr/>
      </dsp:nvSpPr>
      <dsp:spPr>
        <a:xfrm>
          <a:off x="1185959" y="1839692"/>
          <a:ext cx="6033077" cy="102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70" tIns="108670" rIns="108670" bIns="10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• Higher growth potential compared to traditional life insurance.</a:t>
          </a:r>
          <a:endParaRPr lang="en-US" sz="2500" kern="1200"/>
        </a:p>
      </dsp:txBody>
      <dsp:txXfrm>
        <a:off x="1185959" y="1839692"/>
        <a:ext cx="6033077" cy="102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6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8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2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Wood human figure">
            <a:extLst>
              <a:ext uri="{FF2B5EF4-FFF2-40B4-BE49-F238E27FC236}">
                <a16:creationId xmlns:a16="http://schemas.microsoft.com/office/drawing/2014/main" id="{5BFF5F46-16C3-F7CE-1EC9-D22A28EA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Why Invest in Life Insurance and IULs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4777380"/>
            <a:ext cx="661924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A Smart Financial Choice for Your Future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IULs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B4D170-F6AE-86AC-535C-46595F7F2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07824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of IULs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F2E1F4-A240-9352-E902-126387020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721727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miniature bull and bear percentages on a paper printed with the stock price list">
            <a:extLst>
              <a:ext uri="{FF2B5EF4-FFF2-40B4-BE49-F238E27FC236}">
                <a16:creationId xmlns:a16="http://schemas.microsoft.com/office/drawing/2014/main" id="{992C607C-6420-47D7-92C9-EDA4A3DB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68" r="-2" b="16026"/>
          <a:stretch/>
        </p:blipFill>
        <p:spPr>
          <a:xfrm>
            <a:off x="20" y="-5"/>
            <a:ext cx="9143752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49" y="4854346"/>
            <a:ext cx="7805701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>
                <a:solidFill>
                  <a:srgbClr val="EBEBEB"/>
                </a:solidFill>
              </a:rPr>
              <a:t>Diversification in Financial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49" y="5722374"/>
            <a:ext cx="7805701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5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• Adds stability and growth potential to your financial portfolio.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42872E-703A-2A64-26F7-E43B1A3FF8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4937" r="6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Long-Term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Builds cash value and increases wealth over time.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78" y="1169773"/>
            <a:ext cx="6619243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Protection and Growth in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378" y="4293441"/>
            <a:ext cx="6619243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cap="all">
                <a:solidFill>
                  <a:schemeClr val="accent1">
                    <a:lumMod val="60000"/>
                    <a:lumOff val="40000"/>
                  </a:schemeClr>
                </a:solidFill>
              </a:rPr>
              <a:t>• Death benefits and savings growth combined.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paper folded as graph">
            <a:extLst>
              <a:ext uri="{FF2B5EF4-FFF2-40B4-BE49-F238E27FC236}">
                <a16:creationId xmlns:a16="http://schemas.microsoft.com/office/drawing/2014/main" id="{3D0384DD-D850-5F08-D10A-63E09525E4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6344" r="465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Market-Linked Growth Without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4777380"/>
            <a:ext cx="661924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• Growth tied to stock indexes, with downside protection.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chemeClr val="tx1"/>
                </a:solidFill>
              </a:rPr>
              <a:t>Key Features of IULs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Tax-free loans against cash value.</a:t>
            </a:r>
          </a:p>
          <a:p>
            <a:r>
              <a:rPr lang="en-US">
                <a:solidFill>
                  <a:schemeClr val="tx1"/>
                </a:solidFill>
              </a:rPr>
              <a:t>• Flexible death benefits and premiums.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umbrella over a piggybank">
            <a:extLst>
              <a:ext uri="{FF2B5EF4-FFF2-40B4-BE49-F238E27FC236}">
                <a16:creationId xmlns:a16="http://schemas.microsoft.com/office/drawing/2014/main" id="{D079C8A8-8406-F0C9-8161-8ACC1FF1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83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tx1"/>
                </a:solidFill>
              </a:rPr>
              <a:t>Myths About Life Insurance and IULs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'Too expensive' vs. long-term affordability.</a:t>
            </a:r>
          </a:p>
          <a:p>
            <a:r>
              <a:rPr lang="en-US">
                <a:solidFill>
                  <a:schemeClr val="tx1"/>
                </a:solidFill>
              </a:rPr>
              <a:t>• 'Risky' vs. safe growth opportunities.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78" y="1143000"/>
            <a:ext cx="6619243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>
                <a:solidFill>
                  <a:srgbClr val="FFFFFF"/>
                </a:solidFill>
              </a:rPr>
              <a:t>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378" y="5240851"/>
            <a:ext cx="6619243" cy="82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cap="all">
                <a:solidFill>
                  <a:schemeClr val="tx2"/>
                </a:solidFill>
              </a:rPr>
              <a:t>• Case study of a family using IULs for retirement and wealth transfer.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1B2EF82A-39A5-AF1D-A34A-E97B3B20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54" b="130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Common Questions Answered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Address FAQs about life insurance and IULs.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C9F759-6557-607C-E4D6-241B18865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013013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FB12A54B-CDE8-D257-A4A8-2FA1D957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226" r="17865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65E6B8-0D17-4912-97E4-60B47A51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733" y="1295400"/>
            <a:ext cx="3702476" cy="3773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4" y="1447800"/>
            <a:ext cx="3421839" cy="21545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Why You Should Invest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4" y="3834352"/>
            <a:ext cx="3421839" cy="93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tx1"/>
                </a:solidFill>
              </a:rPr>
              <a:t>• Protect loved ones, build wealth, and secure a comfortable retirement.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Life Insurance?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14D100-25F4-867A-7A40-5999825D9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43158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Types of Life Insurance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3EACA5-AB72-D538-498D-E46BB9F36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27058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umbrella over a piggybank">
            <a:extLst>
              <a:ext uri="{FF2B5EF4-FFF2-40B4-BE49-F238E27FC236}">
                <a16:creationId xmlns:a16="http://schemas.microsoft.com/office/drawing/2014/main" id="{0BE51289-D8B7-F56D-4457-CEAB623C4E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683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Financial Security for Loved 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4777380"/>
            <a:ext cx="661924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• Covers expenses like debts, education, and living costs.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31A4888B-3D43-E463-7AC1-28381EFE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Tax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Payouts are usually tax-free.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onful of capsules">
            <a:extLst>
              <a:ext uri="{FF2B5EF4-FFF2-40B4-BE49-F238E27FC236}">
                <a16:creationId xmlns:a16="http://schemas.microsoft.com/office/drawing/2014/main" id="{366203D5-FEF5-D911-3468-C76F72FD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8140" r="319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Supplement Retirement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6619244" cy="3416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• Whole life and IUL policies can provide cash value over time.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numbers and graphs">
            <a:extLst>
              <a:ext uri="{FF2B5EF4-FFF2-40B4-BE49-F238E27FC236}">
                <a16:creationId xmlns:a16="http://schemas.microsoft.com/office/drawing/2014/main" id="{14FE59EC-FE29-D808-51AE-4CB67160F8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Wealth Transfer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4777380"/>
            <a:ext cx="661924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• Pass wealth efficiently to the next generation.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4ABC7788-3BC3-98F7-4863-D3190151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Introduction to Indexed Universal Life Insurance (IULs)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4777380"/>
            <a:ext cx="661924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• Combines life insurance with investment options tied to market indexes.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342</Words>
  <Application>Microsoft Macintosh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Why Invest in Life Insurance and IULs</vt:lpstr>
      <vt:lpstr>Introduction</vt:lpstr>
      <vt:lpstr>What is Life Insurance?</vt:lpstr>
      <vt:lpstr>Types of Life Insurance</vt:lpstr>
      <vt:lpstr>Financial Security for Loved Ones</vt:lpstr>
      <vt:lpstr>Tax Advantages</vt:lpstr>
      <vt:lpstr>Supplement Retirement Income</vt:lpstr>
      <vt:lpstr>Wealth Transfer Tool</vt:lpstr>
      <vt:lpstr>Introduction to Indexed Universal Life Insurance (IULs)</vt:lpstr>
      <vt:lpstr>How IULs Work</vt:lpstr>
      <vt:lpstr>Benefits of IULs</vt:lpstr>
      <vt:lpstr>Diversification in Financial Planning</vt:lpstr>
      <vt:lpstr>Long-Term Investment</vt:lpstr>
      <vt:lpstr>Protection and Growth in One</vt:lpstr>
      <vt:lpstr>Market-Linked Growth Without Risk</vt:lpstr>
      <vt:lpstr>Key Features of IULs</vt:lpstr>
      <vt:lpstr>Myths About Life Insurance and IULs</vt:lpstr>
      <vt:lpstr>Real-Life Example</vt:lpstr>
      <vt:lpstr>Common Questions Answered</vt:lpstr>
      <vt:lpstr>Why You Should Invest Now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Moquisha Mack</cp:lastModifiedBy>
  <cp:revision>2</cp:revision>
  <dcterms:created xsi:type="dcterms:W3CDTF">2013-01-27T09:14:16Z</dcterms:created>
  <dcterms:modified xsi:type="dcterms:W3CDTF">2024-12-11T18:44:44Z</dcterms:modified>
  <cp:category/>
</cp:coreProperties>
</file>